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sldIdLst>
    <p:sldId id="259" r:id="rId5"/>
    <p:sldId id="288" r:id="rId6"/>
    <p:sldId id="294" r:id="rId7"/>
    <p:sldId id="289" r:id="rId8"/>
    <p:sldId id="290" r:id="rId9"/>
    <p:sldId id="291" r:id="rId10"/>
    <p:sldId id="293" r:id="rId11"/>
    <p:sldId id="29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DBAA"/>
    <a:srgbClr val="03233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BEB00F-3F33-5D99-4C24-EFF58CD3ED98}" v="33" dt="2024-12-10T04:42:48.631"/>
    <p1510:client id="{E0919F47-C8D4-DBC1-88A2-BDC31DD32A81}" v="650" dt="2024-12-08T07:22:59.3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F305BD-391A-8942-8C5D-89507D478992}" type="doc">
      <dgm:prSet loTypeId="urn:microsoft.com/office/officeart/2008/layout/BendingPictureCaption" loCatId="" qsTypeId="urn:microsoft.com/office/officeart/2005/8/quickstyle/simple1" qsCatId="simple" csTypeId="urn:microsoft.com/office/officeart/2005/8/colors/accent1_2" csCatId="accent1" phldr="1"/>
      <dgm:spPr/>
      <dgm:t>
        <a:bodyPr/>
        <a:lstStyle/>
        <a:p>
          <a:endParaRPr lang="en-US"/>
        </a:p>
      </dgm:t>
    </dgm:pt>
    <dgm:pt modelId="{B342B1C1-0D49-4B5B-9658-676BF212B61F}">
      <dgm:prSet phldr="0"/>
      <dgm:spPr/>
      <dgm:t>
        <a:bodyPr/>
        <a:lstStyle/>
        <a:p>
          <a:pPr rtl="0"/>
          <a:r>
            <a:rPr lang="en-US"/>
            <a:t>Hamza Alkadir</a:t>
          </a:r>
        </a:p>
      </dgm:t>
    </dgm:pt>
    <dgm:pt modelId="{7F12FFC2-AF67-44F5-9217-B66F10402137}" type="parTrans" cxnId="{951FB4FC-7DF9-41E6-A110-FB7109D6D6E1}">
      <dgm:prSet/>
      <dgm:spPr/>
      <dgm:t>
        <a:bodyPr/>
        <a:lstStyle/>
        <a:p>
          <a:endParaRPr lang="en-US"/>
        </a:p>
      </dgm:t>
    </dgm:pt>
    <dgm:pt modelId="{D8F39E9D-A38D-4067-B12F-26AAB8EDABB9}" type="sibTrans" cxnId="{951FB4FC-7DF9-41E6-A110-FB7109D6D6E1}">
      <dgm:prSet/>
      <dgm:spPr/>
      <dgm:t>
        <a:bodyPr/>
        <a:lstStyle/>
        <a:p>
          <a:endParaRPr lang="en-US"/>
        </a:p>
      </dgm:t>
    </dgm:pt>
    <dgm:pt modelId="{065D6BD0-5BB1-4439-BCE0-98B848CEC875}">
      <dgm:prSet phldr="0"/>
      <dgm:spPr/>
      <dgm:t>
        <a:bodyPr/>
        <a:lstStyle/>
        <a:p>
          <a:pPr rtl="0"/>
          <a:r>
            <a:rPr lang="en-US" err="1"/>
            <a:t>Kultum</a:t>
          </a:r>
          <a:r>
            <a:rPr lang="en-US"/>
            <a:t> Lhabaik</a:t>
          </a:r>
        </a:p>
      </dgm:t>
    </dgm:pt>
    <dgm:pt modelId="{4DF94A15-96A0-4807-9C0F-9C2F6EAA232B}" type="parTrans" cxnId="{83E669AC-C9E1-4A7B-B6CD-E75CDBB7ED06}">
      <dgm:prSet/>
      <dgm:spPr/>
      <dgm:t>
        <a:bodyPr/>
        <a:lstStyle/>
        <a:p>
          <a:endParaRPr lang="en-US"/>
        </a:p>
      </dgm:t>
    </dgm:pt>
    <dgm:pt modelId="{16E37547-D0AC-4CFD-A105-3C5FB03F7E5C}" type="sibTrans" cxnId="{83E669AC-C9E1-4A7B-B6CD-E75CDBB7ED06}">
      <dgm:prSet/>
      <dgm:spPr/>
      <dgm:t>
        <a:bodyPr/>
        <a:lstStyle/>
        <a:p>
          <a:endParaRPr lang="en-US"/>
        </a:p>
      </dgm:t>
    </dgm:pt>
    <dgm:pt modelId="{F8F9D132-EB3C-4364-A72D-4ABC0A25F1A7}">
      <dgm:prSet phldr="0"/>
      <dgm:spPr/>
      <dgm:t>
        <a:bodyPr/>
        <a:lstStyle/>
        <a:p>
          <a:pPr rtl="0"/>
          <a:r>
            <a:rPr lang="en-US"/>
            <a:t>Jessie Ni</a:t>
          </a:r>
        </a:p>
      </dgm:t>
    </dgm:pt>
    <dgm:pt modelId="{55DB6549-5A2E-401C-8CBF-30F61EFA710A}" type="parTrans" cxnId="{9603253B-3F47-4B0C-896E-3996B9256F1C}">
      <dgm:prSet/>
      <dgm:spPr/>
      <dgm:t>
        <a:bodyPr/>
        <a:lstStyle/>
        <a:p>
          <a:endParaRPr lang="en-US"/>
        </a:p>
      </dgm:t>
    </dgm:pt>
    <dgm:pt modelId="{202C010B-BED6-4704-9AC3-D925F3EEAC8A}" type="sibTrans" cxnId="{9603253B-3F47-4B0C-896E-3996B9256F1C}">
      <dgm:prSet/>
      <dgm:spPr/>
      <dgm:t>
        <a:bodyPr/>
        <a:lstStyle/>
        <a:p>
          <a:endParaRPr lang="en-US"/>
        </a:p>
      </dgm:t>
    </dgm:pt>
    <dgm:pt modelId="{D2223A0B-FB04-419C-9524-4DFB6D91474D}">
      <dgm:prSet phldr="0"/>
      <dgm:spPr/>
      <dgm:t>
        <a:bodyPr/>
        <a:lstStyle/>
        <a:p>
          <a:r>
            <a:rPr lang="en-US"/>
            <a:t>Mori Schacter</a:t>
          </a:r>
        </a:p>
      </dgm:t>
    </dgm:pt>
    <dgm:pt modelId="{2DFB6A02-6F3B-421E-A7EE-473B726CC0A0}" type="parTrans" cxnId="{5C08B474-4200-418F-9B13-14554A3E7B2E}">
      <dgm:prSet/>
      <dgm:spPr/>
      <dgm:t>
        <a:bodyPr/>
        <a:lstStyle/>
        <a:p>
          <a:endParaRPr lang="en-US"/>
        </a:p>
      </dgm:t>
    </dgm:pt>
    <dgm:pt modelId="{5F91BB94-985D-4E1E-A2A2-04835EE54204}" type="sibTrans" cxnId="{5C08B474-4200-418F-9B13-14554A3E7B2E}">
      <dgm:prSet/>
      <dgm:spPr/>
      <dgm:t>
        <a:bodyPr/>
        <a:lstStyle/>
        <a:p>
          <a:endParaRPr lang="en-US"/>
        </a:p>
      </dgm:t>
    </dgm:pt>
    <dgm:pt modelId="{CD944AA8-B291-5743-8342-57960F0AC6D7}" type="pres">
      <dgm:prSet presAssocID="{2EF305BD-391A-8942-8C5D-89507D478992}" presName="diagram" presStyleCnt="0">
        <dgm:presLayoutVars>
          <dgm:dir/>
        </dgm:presLayoutVars>
      </dgm:prSet>
      <dgm:spPr/>
    </dgm:pt>
    <dgm:pt modelId="{8C578635-0BE3-4E97-A2B1-CC86FF5E95E0}" type="pres">
      <dgm:prSet presAssocID="{B342B1C1-0D49-4B5B-9658-676BF212B61F}" presName="composite" presStyleCnt="0"/>
      <dgm:spPr/>
    </dgm:pt>
    <dgm:pt modelId="{8A37737E-A6F5-4D85-B92F-56DD9552478D}" type="pres">
      <dgm:prSet presAssocID="{B342B1C1-0D49-4B5B-9658-676BF212B61F}" presName="Image" presStyleLbl="bgShp" presStyleIdx="0" presStyleCnt="4"/>
      <dgm:spPr/>
    </dgm:pt>
    <dgm:pt modelId="{B726F7FE-C77C-4B91-909D-4E1C38080504}" type="pres">
      <dgm:prSet presAssocID="{B342B1C1-0D49-4B5B-9658-676BF212B61F}" presName="Parent" presStyleLbl="node0" presStyleIdx="0" presStyleCnt="4">
        <dgm:presLayoutVars>
          <dgm:bulletEnabled val="1"/>
        </dgm:presLayoutVars>
      </dgm:prSet>
      <dgm:spPr/>
    </dgm:pt>
    <dgm:pt modelId="{356CCDD1-2A95-4FFE-8B69-A2F2E7A7A694}" type="pres">
      <dgm:prSet presAssocID="{D8F39E9D-A38D-4067-B12F-26AAB8EDABB9}" presName="sibTrans" presStyleCnt="0"/>
      <dgm:spPr/>
    </dgm:pt>
    <dgm:pt modelId="{D20532B5-DCF8-4988-A5A1-E622EA6EF8AF}" type="pres">
      <dgm:prSet presAssocID="{065D6BD0-5BB1-4439-BCE0-98B848CEC875}" presName="composite" presStyleCnt="0"/>
      <dgm:spPr/>
    </dgm:pt>
    <dgm:pt modelId="{F759BC79-7750-4C3A-A0E1-907F9A65166A}" type="pres">
      <dgm:prSet presAssocID="{065D6BD0-5BB1-4439-BCE0-98B848CEC875}" presName="Image" presStyleLbl="bgShp" presStyleIdx="1" presStyleCnt="4"/>
      <dgm:spPr/>
    </dgm:pt>
    <dgm:pt modelId="{8A14F4C1-0AA2-4B63-85BF-5428C3E667D2}" type="pres">
      <dgm:prSet presAssocID="{065D6BD0-5BB1-4439-BCE0-98B848CEC875}" presName="Parent" presStyleLbl="node0" presStyleIdx="1" presStyleCnt="4">
        <dgm:presLayoutVars>
          <dgm:bulletEnabled val="1"/>
        </dgm:presLayoutVars>
      </dgm:prSet>
      <dgm:spPr/>
    </dgm:pt>
    <dgm:pt modelId="{D0556EE4-99B0-4BC1-85F9-D53BAEB513B5}" type="pres">
      <dgm:prSet presAssocID="{16E37547-D0AC-4CFD-A105-3C5FB03F7E5C}" presName="sibTrans" presStyleCnt="0"/>
      <dgm:spPr/>
    </dgm:pt>
    <dgm:pt modelId="{4E79AF84-26E1-4755-8D19-33289D614903}" type="pres">
      <dgm:prSet presAssocID="{F8F9D132-EB3C-4364-A72D-4ABC0A25F1A7}" presName="composite" presStyleCnt="0"/>
      <dgm:spPr/>
    </dgm:pt>
    <dgm:pt modelId="{3669ABCA-4E1A-44CC-9036-E1A2C96E2E6D}" type="pres">
      <dgm:prSet presAssocID="{F8F9D132-EB3C-4364-A72D-4ABC0A25F1A7}" presName="Image" presStyleLbl="bgShp" presStyleIdx="2" presStyleCnt="4"/>
      <dgm:spPr/>
    </dgm:pt>
    <dgm:pt modelId="{83B45216-656F-43BE-A605-04AADFEE9645}" type="pres">
      <dgm:prSet presAssocID="{F8F9D132-EB3C-4364-A72D-4ABC0A25F1A7}" presName="Parent" presStyleLbl="node0" presStyleIdx="2" presStyleCnt="4">
        <dgm:presLayoutVars>
          <dgm:bulletEnabled val="1"/>
        </dgm:presLayoutVars>
      </dgm:prSet>
      <dgm:spPr/>
    </dgm:pt>
    <dgm:pt modelId="{02C91840-5BD9-4EC6-9EA1-468A8997FB7D}" type="pres">
      <dgm:prSet presAssocID="{202C010B-BED6-4704-9AC3-D925F3EEAC8A}" presName="sibTrans" presStyleCnt="0"/>
      <dgm:spPr/>
    </dgm:pt>
    <dgm:pt modelId="{6A3F443D-EBB8-482D-A92B-EE651B488414}" type="pres">
      <dgm:prSet presAssocID="{D2223A0B-FB04-419C-9524-4DFB6D91474D}" presName="composite" presStyleCnt="0"/>
      <dgm:spPr/>
    </dgm:pt>
    <dgm:pt modelId="{243EBE56-A2EE-4323-8B03-DC081FD6F05E}" type="pres">
      <dgm:prSet presAssocID="{D2223A0B-FB04-419C-9524-4DFB6D91474D}" presName="Image" presStyleLbl="bgShp" presStyleIdx="3" presStyleCnt="4"/>
      <dgm:spPr/>
    </dgm:pt>
    <dgm:pt modelId="{D73F5ED0-3E10-4A54-96DC-E4E9FDE0FADA}" type="pres">
      <dgm:prSet presAssocID="{D2223A0B-FB04-419C-9524-4DFB6D91474D}" presName="Parent" presStyleLbl="node0" presStyleIdx="3" presStyleCnt="4">
        <dgm:presLayoutVars>
          <dgm:bulletEnabled val="1"/>
        </dgm:presLayoutVars>
      </dgm:prSet>
      <dgm:spPr/>
    </dgm:pt>
  </dgm:ptLst>
  <dgm:cxnLst>
    <dgm:cxn modelId="{82701C01-02A8-41BE-ABB9-A02023E37D62}" type="presOf" srcId="{B342B1C1-0D49-4B5B-9658-676BF212B61F}" destId="{B726F7FE-C77C-4B91-909D-4E1C38080504}" srcOrd="0" destOrd="0" presId="urn:microsoft.com/office/officeart/2008/layout/BendingPictureCaption"/>
    <dgm:cxn modelId="{CC910C2F-FCFB-4A2E-9E84-AD06BA95E223}" type="presOf" srcId="{D2223A0B-FB04-419C-9524-4DFB6D91474D}" destId="{D73F5ED0-3E10-4A54-96DC-E4E9FDE0FADA}" srcOrd="0" destOrd="0" presId="urn:microsoft.com/office/officeart/2008/layout/BendingPictureCaption"/>
    <dgm:cxn modelId="{9603253B-3F47-4B0C-896E-3996B9256F1C}" srcId="{2EF305BD-391A-8942-8C5D-89507D478992}" destId="{F8F9D132-EB3C-4364-A72D-4ABC0A25F1A7}" srcOrd="2" destOrd="0" parTransId="{55DB6549-5A2E-401C-8CBF-30F61EFA710A}" sibTransId="{202C010B-BED6-4704-9AC3-D925F3EEAC8A}"/>
    <dgm:cxn modelId="{F098D23F-26D8-4B53-8026-CA0602789E8F}" type="presOf" srcId="{F8F9D132-EB3C-4364-A72D-4ABC0A25F1A7}" destId="{83B45216-656F-43BE-A605-04AADFEE9645}" srcOrd="0" destOrd="0" presId="urn:microsoft.com/office/officeart/2008/layout/BendingPictureCaption"/>
    <dgm:cxn modelId="{5C08B474-4200-418F-9B13-14554A3E7B2E}" srcId="{2EF305BD-391A-8942-8C5D-89507D478992}" destId="{D2223A0B-FB04-419C-9524-4DFB6D91474D}" srcOrd="3" destOrd="0" parTransId="{2DFB6A02-6F3B-421E-A7EE-473B726CC0A0}" sibTransId="{5F91BB94-985D-4E1E-A2A2-04835EE54204}"/>
    <dgm:cxn modelId="{ED362695-B40F-244F-BC5D-2F71615816D8}" type="presOf" srcId="{2EF305BD-391A-8942-8C5D-89507D478992}" destId="{CD944AA8-B291-5743-8342-57960F0AC6D7}" srcOrd="0" destOrd="0" presId="urn:microsoft.com/office/officeart/2008/layout/BendingPictureCaption"/>
    <dgm:cxn modelId="{83E669AC-C9E1-4A7B-B6CD-E75CDBB7ED06}" srcId="{2EF305BD-391A-8942-8C5D-89507D478992}" destId="{065D6BD0-5BB1-4439-BCE0-98B848CEC875}" srcOrd="1" destOrd="0" parTransId="{4DF94A15-96A0-4807-9C0F-9C2F6EAA232B}" sibTransId="{16E37547-D0AC-4CFD-A105-3C5FB03F7E5C}"/>
    <dgm:cxn modelId="{4618C9BB-8330-45C1-A150-42322E3A53B3}" type="presOf" srcId="{065D6BD0-5BB1-4439-BCE0-98B848CEC875}" destId="{8A14F4C1-0AA2-4B63-85BF-5428C3E667D2}" srcOrd="0" destOrd="0" presId="urn:microsoft.com/office/officeart/2008/layout/BendingPictureCaption"/>
    <dgm:cxn modelId="{951FB4FC-7DF9-41E6-A110-FB7109D6D6E1}" srcId="{2EF305BD-391A-8942-8C5D-89507D478992}" destId="{B342B1C1-0D49-4B5B-9658-676BF212B61F}" srcOrd="0" destOrd="0" parTransId="{7F12FFC2-AF67-44F5-9217-B66F10402137}" sibTransId="{D8F39E9D-A38D-4067-B12F-26AAB8EDABB9}"/>
    <dgm:cxn modelId="{D6861E38-5619-49E5-A7CB-947FE68CA02D}" type="presParOf" srcId="{CD944AA8-B291-5743-8342-57960F0AC6D7}" destId="{8C578635-0BE3-4E97-A2B1-CC86FF5E95E0}" srcOrd="0" destOrd="0" presId="urn:microsoft.com/office/officeart/2008/layout/BendingPictureCaption"/>
    <dgm:cxn modelId="{2DDBAF96-851D-4F65-ACDF-0E3BCF94F127}" type="presParOf" srcId="{8C578635-0BE3-4E97-A2B1-CC86FF5E95E0}" destId="{8A37737E-A6F5-4D85-B92F-56DD9552478D}" srcOrd="0" destOrd="0" presId="urn:microsoft.com/office/officeart/2008/layout/BendingPictureCaption"/>
    <dgm:cxn modelId="{55ACF667-132F-4429-800D-6F3C59D885C2}" type="presParOf" srcId="{8C578635-0BE3-4E97-A2B1-CC86FF5E95E0}" destId="{B726F7FE-C77C-4B91-909D-4E1C38080504}" srcOrd="1" destOrd="0" presId="urn:microsoft.com/office/officeart/2008/layout/BendingPictureCaption"/>
    <dgm:cxn modelId="{7B0137A6-242B-4A67-94CC-354312F85837}" type="presParOf" srcId="{CD944AA8-B291-5743-8342-57960F0AC6D7}" destId="{356CCDD1-2A95-4FFE-8B69-A2F2E7A7A694}" srcOrd="1" destOrd="0" presId="urn:microsoft.com/office/officeart/2008/layout/BendingPictureCaption"/>
    <dgm:cxn modelId="{67396FE3-28C5-40F5-95DD-207B66C49FE4}" type="presParOf" srcId="{CD944AA8-B291-5743-8342-57960F0AC6D7}" destId="{D20532B5-DCF8-4988-A5A1-E622EA6EF8AF}" srcOrd="2" destOrd="0" presId="urn:microsoft.com/office/officeart/2008/layout/BendingPictureCaption"/>
    <dgm:cxn modelId="{0B60CE4B-4641-4234-89A6-FC796F183102}" type="presParOf" srcId="{D20532B5-DCF8-4988-A5A1-E622EA6EF8AF}" destId="{F759BC79-7750-4C3A-A0E1-907F9A65166A}" srcOrd="0" destOrd="0" presId="urn:microsoft.com/office/officeart/2008/layout/BendingPictureCaption"/>
    <dgm:cxn modelId="{425FDCB6-744B-476B-8012-AC499A1412D4}" type="presParOf" srcId="{D20532B5-DCF8-4988-A5A1-E622EA6EF8AF}" destId="{8A14F4C1-0AA2-4B63-85BF-5428C3E667D2}" srcOrd="1" destOrd="0" presId="urn:microsoft.com/office/officeart/2008/layout/BendingPictureCaption"/>
    <dgm:cxn modelId="{BD0CFD13-1A11-42F8-B5DB-F00EB3EB7949}" type="presParOf" srcId="{CD944AA8-B291-5743-8342-57960F0AC6D7}" destId="{D0556EE4-99B0-4BC1-85F9-D53BAEB513B5}" srcOrd="3" destOrd="0" presId="urn:microsoft.com/office/officeart/2008/layout/BendingPictureCaption"/>
    <dgm:cxn modelId="{BAFD1B3C-D0B5-4F06-A6E5-BAD1ED6C86F4}" type="presParOf" srcId="{CD944AA8-B291-5743-8342-57960F0AC6D7}" destId="{4E79AF84-26E1-4755-8D19-33289D614903}" srcOrd="4" destOrd="0" presId="urn:microsoft.com/office/officeart/2008/layout/BendingPictureCaption"/>
    <dgm:cxn modelId="{6B8C213A-15E8-4CF8-BFCD-5129237DAD2A}" type="presParOf" srcId="{4E79AF84-26E1-4755-8D19-33289D614903}" destId="{3669ABCA-4E1A-44CC-9036-E1A2C96E2E6D}" srcOrd="0" destOrd="0" presId="urn:microsoft.com/office/officeart/2008/layout/BendingPictureCaption"/>
    <dgm:cxn modelId="{7C94CD1C-46A2-41DF-BC68-4085B39EC239}" type="presParOf" srcId="{4E79AF84-26E1-4755-8D19-33289D614903}" destId="{83B45216-656F-43BE-A605-04AADFEE9645}" srcOrd="1" destOrd="0" presId="urn:microsoft.com/office/officeart/2008/layout/BendingPictureCaption"/>
    <dgm:cxn modelId="{E45CC6FC-61F1-4974-9043-6B2B55499496}" type="presParOf" srcId="{CD944AA8-B291-5743-8342-57960F0AC6D7}" destId="{02C91840-5BD9-4EC6-9EA1-468A8997FB7D}" srcOrd="5" destOrd="0" presId="urn:microsoft.com/office/officeart/2008/layout/BendingPictureCaption"/>
    <dgm:cxn modelId="{44BFE0B2-B4C4-48AE-949F-795928ADE190}" type="presParOf" srcId="{CD944AA8-B291-5743-8342-57960F0AC6D7}" destId="{6A3F443D-EBB8-482D-A92B-EE651B488414}" srcOrd="6" destOrd="0" presId="urn:microsoft.com/office/officeart/2008/layout/BendingPictureCaption"/>
    <dgm:cxn modelId="{C73D3B53-04B6-42B7-96F8-A8F98267DDEE}" type="presParOf" srcId="{6A3F443D-EBB8-482D-A92B-EE651B488414}" destId="{243EBE56-A2EE-4323-8B03-DC081FD6F05E}" srcOrd="0" destOrd="0" presId="urn:microsoft.com/office/officeart/2008/layout/BendingPictureCaption"/>
    <dgm:cxn modelId="{28F5BAA7-4071-4744-A1EC-FF4B1B7E6ECD}" type="presParOf" srcId="{6A3F443D-EBB8-482D-A92B-EE651B488414}" destId="{D73F5ED0-3E10-4A54-96DC-E4E9FDE0FADA}" srcOrd="1" destOrd="0" presId="urn:microsoft.com/office/officeart/2008/layout/BendingPictureCaption"/>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37737E-A6F5-4D85-B92F-56DD9552478D}">
      <dsp:nvSpPr>
        <dsp:cNvPr id="0" name=""/>
        <dsp:cNvSpPr/>
      </dsp:nvSpPr>
      <dsp:spPr>
        <a:xfrm>
          <a:off x="804747" y="101988"/>
          <a:ext cx="2396555" cy="1771045"/>
        </a:xfrm>
        <a:prstGeom prst="rect">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726F7FE-C77C-4B91-909D-4E1C38080504}">
      <dsp:nvSpPr>
        <dsp:cNvPr id="0" name=""/>
        <dsp:cNvSpPr/>
      </dsp:nvSpPr>
      <dsp:spPr>
        <a:xfrm>
          <a:off x="1289157" y="1551910"/>
          <a:ext cx="2065116" cy="49628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rtl="0">
            <a:lnSpc>
              <a:spcPct val="90000"/>
            </a:lnSpc>
            <a:spcBef>
              <a:spcPct val="0"/>
            </a:spcBef>
            <a:spcAft>
              <a:spcPct val="5000"/>
            </a:spcAft>
            <a:buNone/>
          </a:pPr>
          <a:r>
            <a:rPr lang="en-US" sz="2300" kern="1200"/>
            <a:t>Hamza Alkadir</a:t>
          </a:r>
        </a:p>
      </dsp:txBody>
      <dsp:txXfrm>
        <a:off x="1289157" y="1551910"/>
        <a:ext cx="2065116" cy="496281"/>
      </dsp:txXfrm>
    </dsp:sp>
    <dsp:sp modelId="{F759BC79-7750-4C3A-A0E1-907F9A65166A}">
      <dsp:nvSpPr>
        <dsp:cNvPr id="0" name=""/>
        <dsp:cNvSpPr/>
      </dsp:nvSpPr>
      <dsp:spPr>
        <a:xfrm>
          <a:off x="3809036" y="101988"/>
          <a:ext cx="2396555" cy="1771045"/>
        </a:xfrm>
        <a:prstGeom prst="rect">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14F4C1-0AA2-4B63-85BF-5428C3E667D2}">
      <dsp:nvSpPr>
        <dsp:cNvPr id="0" name=""/>
        <dsp:cNvSpPr/>
      </dsp:nvSpPr>
      <dsp:spPr>
        <a:xfrm>
          <a:off x="4293446" y="1551910"/>
          <a:ext cx="2065116" cy="49628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rtl="0">
            <a:lnSpc>
              <a:spcPct val="90000"/>
            </a:lnSpc>
            <a:spcBef>
              <a:spcPct val="0"/>
            </a:spcBef>
            <a:spcAft>
              <a:spcPct val="5000"/>
            </a:spcAft>
            <a:buNone/>
          </a:pPr>
          <a:r>
            <a:rPr lang="en-US" sz="2300" kern="1200" err="1"/>
            <a:t>Kultum</a:t>
          </a:r>
          <a:r>
            <a:rPr lang="en-US" sz="2300" kern="1200"/>
            <a:t> Lhabaik</a:t>
          </a:r>
        </a:p>
      </dsp:txBody>
      <dsp:txXfrm>
        <a:off x="4293446" y="1551910"/>
        <a:ext cx="2065116" cy="496281"/>
      </dsp:txXfrm>
    </dsp:sp>
    <dsp:sp modelId="{3669ABCA-4E1A-44CC-9036-E1A2C96E2E6D}">
      <dsp:nvSpPr>
        <dsp:cNvPr id="0" name=""/>
        <dsp:cNvSpPr/>
      </dsp:nvSpPr>
      <dsp:spPr>
        <a:xfrm>
          <a:off x="6813325" y="101988"/>
          <a:ext cx="2396555" cy="1771045"/>
        </a:xfrm>
        <a:prstGeom prst="rect">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3B45216-656F-43BE-A605-04AADFEE9645}">
      <dsp:nvSpPr>
        <dsp:cNvPr id="0" name=""/>
        <dsp:cNvSpPr/>
      </dsp:nvSpPr>
      <dsp:spPr>
        <a:xfrm>
          <a:off x="7297735" y="1551910"/>
          <a:ext cx="2065116" cy="49628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rtl="0">
            <a:lnSpc>
              <a:spcPct val="90000"/>
            </a:lnSpc>
            <a:spcBef>
              <a:spcPct val="0"/>
            </a:spcBef>
            <a:spcAft>
              <a:spcPct val="5000"/>
            </a:spcAft>
            <a:buNone/>
          </a:pPr>
          <a:r>
            <a:rPr lang="en-US" sz="2300" kern="1200"/>
            <a:t>Jessie Ni</a:t>
          </a:r>
        </a:p>
      </dsp:txBody>
      <dsp:txXfrm>
        <a:off x="7297735" y="1551910"/>
        <a:ext cx="2065116" cy="496281"/>
      </dsp:txXfrm>
    </dsp:sp>
    <dsp:sp modelId="{243EBE56-A2EE-4323-8B03-DC081FD6F05E}">
      <dsp:nvSpPr>
        <dsp:cNvPr id="0" name=""/>
        <dsp:cNvSpPr/>
      </dsp:nvSpPr>
      <dsp:spPr>
        <a:xfrm>
          <a:off x="3809036" y="2303145"/>
          <a:ext cx="2396555" cy="1771045"/>
        </a:xfrm>
        <a:prstGeom prst="rect">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3F5ED0-3E10-4A54-96DC-E4E9FDE0FADA}">
      <dsp:nvSpPr>
        <dsp:cNvPr id="0" name=""/>
        <dsp:cNvSpPr/>
      </dsp:nvSpPr>
      <dsp:spPr>
        <a:xfrm>
          <a:off x="4293446" y="3753067"/>
          <a:ext cx="2065116" cy="496281"/>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43815" rIns="43815" bIns="43815" numCol="1" spcCol="1270" anchor="ctr" anchorCtr="0">
          <a:noAutofit/>
        </a:bodyPr>
        <a:lstStyle/>
        <a:p>
          <a:pPr marL="0" lvl="0" indent="0" algn="ctr" defTabSz="1022350">
            <a:lnSpc>
              <a:spcPct val="90000"/>
            </a:lnSpc>
            <a:spcBef>
              <a:spcPct val="0"/>
            </a:spcBef>
            <a:spcAft>
              <a:spcPct val="5000"/>
            </a:spcAft>
            <a:buNone/>
          </a:pPr>
          <a:r>
            <a:rPr lang="en-US" sz="2300" kern="1200"/>
            <a:t>Mori Schacter</a:t>
          </a:r>
        </a:p>
      </dsp:txBody>
      <dsp:txXfrm>
        <a:off x="4293446" y="3753067"/>
        <a:ext cx="2065116" cy="496281"/>
      </dsp:txXfrm>
    </dsp:sp>
  </dsp:spTree>
</dsp:drawing>
</file>

<file path=ppt/diagrams/layout1.xml><?xml version="1.0" encoding="utf-8"?>
<dgm:layoutDef xmlns:dgm="http://schemas.openxmlformats.org/drawingml/2006/diagram" xmlns:a="http://schemas.openxmlformats.org/drawingml/2006/main" uniqueId="urn:microsoft.com/office/officeart/2008/layout/BendingPictureCaption">
  <dgm:title val=""/>
  <dgm:desc val=""/>
  <dgm:catLst>
    <dgm:cat type="picture" pri="6000"/>
    <dgm:cat type="pictureconvert" pri="6000"/>
  </dgm:catLst>
  <dgm:sampData>
    <dgm:dataModel>
      <dgm:ptLst>
        <dgm:pt modelId="0" type="doc"/>
        <dgm:pt modelId="1">
          <dgm:prSet phldr="1"/>
        </dgm:pt>
        <dgm:pt modelId="2">
          <dgm:prSet phldr="1"/>
        </dgm:pt>
      </dgm:ptLst>
      <dgm:cxnLst>
        <dgm:cxn modelId="7" srcId="0" destId="1" srcOrd="0" destOrd="0"/>
        <dgm:cxn modelId="8" srcId="0" destId="2" srcOrd="1"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diagram">
    <dgm:varLst>
      <dgm:dir/>
    </dgm:varLst>
    <dgm:choose name="Name0">
      <dgm:if name="Name1" func="var" arg="dir" op="equ" val="norm">
        <dgm:alg type="snake">
          <dgm:param type="off" val="ctr"/>
        </dgm:alg>
      </dgm:if>
      <dgm:else name="Name2">
        <dgm:alg type="snake">
          <dgm:param type="grDir" val="tR"/>
          <dgm:param type="off" val="c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1"/>
        </dgm:alg>
        <dgm:shape xmlns:r="http://schemas.openxmlformats.org/officeDocument/2006/relationships" r:blip="">
          <dgm:adjLst/>
        </dgm:shape>
        <dgm:choose name="Name3">
          <dgm:if name="Name4" func="var" arg="dir" op="equ" val="norm">
            <dgm:constrLst>
              <dgm:constr type="l" for="ch" forName="Image" refType="w" fact="0"/>
              <dgm:constr type="t" for="ch" forName="Image" refType="h" fact="0"/>
              <dgm:constr type="w" for="ch" forName="Image" refType="w" fact="0.94"/>
              <dgm:constr type="h" for="ch" forName="Image" refType="h" fact="0.91"/>
              <dgm:constr type="l" for="ch" forName="Parent" refType="w" fact="0.19"/>
              <dgm:constr type="t" for="ch" forName="Parent" refType="h" fact="0.745"/>
              <dgm:constr type="w" for="ch" forName="Parent" refType="w" fact="0.81"/>
              <dgm:constr type="h" for="ch" forName="Parent" refType="h" fact="0.255"/>
            </dgm:constrLst>
          </dgm:if>
          <dgm:else name="Name5">
            <dgm:constrLst>
              <dgm:constr type="l" for="ch" forName="Image" refType="w" fact="0.06"/>
              <dgm:constr type="t" for="ch" forName="Image" refType="h" fact="0"/>
              <dgm:constr type="w" for="ch" forName="Image" refType="w" fact="0.94"/>
              <dgm:constr type="h" for="ch" forName="Image" refType="h" fact="0.91"/>
              <dgm:constr type="l" for="ch" forName="Parent" refType="w" fact="0"/>
              <dgm:constr type="t" for="ch" forName="Parent" refType="h" fact="0.745"/>
              <dgm:constr type="w" for="ch" forName="Parent" refType="w" fact="0.81"/>
              <dgm:constr type="h" for="ch" forName="Parent" refType="h" fact="0.255"/>
            </dgm:constrLst>
          </dgm:else>
        </dgm:choose>
        <dgm:layoutNode name="Image" styleLbl="bgShp">
          <dgm:alg type="sp"/>
          <dgm:shape xmlns:r="http://schemas.openxmlformats.org/officeDocument/2006/relationships" type="rect" r:blip="" blipPhldr="1">
            <dgm:adjLst/>
          </dgm:shape>
          <dgm:presOf/>
        </dgm:layoutNode>
        <dgm:layoutNode name="Parent" styleLbl="node0">
          <dgm:varLst>
            <dgm:bulletEnabled val="1"/>
          </dgm:varLst>
          <dgm:alg type="tx">
            <dgm:param type="txAnchorVertCh" val="mid"/>
            <dgm:param type="shpTxRTLAlignCh" val="r"/>
            <dgm:param type="lnSpAfParP" val="5"/>
          </dgm:alg>
          <dgm:shape xmlns:r="http://schemas.openxmlformats.org/officeDocument/2006/relationships" type="rect" r:blip="">
            <dgm:adjLst/>
          </dgm:shape>
          <dgm:presOf axis="desOr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48BAC4-4E03-8346-8AD8-27F063CF9E46}" type="datetimeFigureOut">
              <a:rPr lang="en-US" smtClean="0"/>
              <a:t>12/3/2025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5DD3B1-50B9-DC46-A53A-504A22C0203F}" type="slidenum">
              <a:rPr lang="en-US" smtClean="0"/>
              <a:t>‹#›</a:t>
            </a:fld>
            <a:endParaRPr lang="en-US"/>
          </a:p>
        </p:txBody>
      </p:sp>
    </p:spTree>
    <p:extLst>
      <p:ext uri="{BB962C8B-B14F-4D97-AF65-F5344CB8AC3E}">
        <p14:creationId xmlns:p14="http://schemas.microsoft.com/office/powerpoint/2010/main" val="89231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Please update the top two text boxes with which project you’re working on, your group number, and your group’s research question. You should also update the text underneath the “Progress” and “Obstacles” sections with your personalized content.</a:t>
            </a:r>
          </a:p>
        </p:txBody>
      </p:sp>
      <p:sp>
        <p:nvSpPr>
          <p:cNvPr id="4" name="Slide Number Placeholder 3"/>
          <p:cNvSpPr>
            <a:spLocks noGrp="1"/>
          </p:cNvSpPr>
          <p:nvPr>
            <p:ph type="sldNum" sz="quarter" idx="5"/>
          </p:nvPr>
        </p:nvSpPr>
        <p:spPr/>
        <p:txBody>
          <a:bodyPr/>
          <a:lstStyle/>
          <a:p>
            <a:fld id="{535DD3B1-50B9-DC46-A53A-504A22C0203F}" type="slidenum">
              <a:rPr lang="en-US" smtClean="0"/>
              <a:t>1</a:t>
            </a:fld>
            <a:endParaRPr lang="en-US"/>
          </a:p>
        </p:txBody>
      </p:sp>
    </p:spTree>
    <p:extLst>
      <p:ext uri="{BB962C8B-B14F-4D97-AF65-F5344CB8AC3E}">
        <p14:creationId xmlns:p14="http://schemas.microsoft.com/office/powerpoint/2010/main" val="2503694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ea typeface="Calibri"/>
                <a:cs typeface="Calibri"/>
              </a:rPr>
              <a:t>Read!</a:t>
            </a:r>
          </a:p>
        </p:txBody>
      </p:sp>
      <p:sp>
        <p:nvSpPr>
          <p:cNvPr id="4" name="Slide Number Placeholder 3"/>
          <p:cNvSpPr>
            <a:spLocks noGrp="1"/>
          </p:cNvSpPr>
          <p:nvPr>
            <p:ph type="sldNum" sz="quarter" idx="5"/>
          </p:nvPr>
        </p:nvSpPr>
        <p:spPr/>
        <p:txBody>
          <a:bodyPr/>
          <a:lstStyle/>
          <a:p>
            <a:fld id="{535DD3B1-50B9-DC46-A53A-504A22C0203F}" type="slidenum">
              <a:rPr lang="en-US" smtClean="0"/>
              <a:t>4</a:t>
            </a:fld>
            <a:endParaRPr lang="en-US"/>
          </a:p>
        </p:txBody>
      </p:sp>
    </p:spTree>
    <p:extLst>
      <p:ext uri="{BB962C8B-B14F-4D97-AF65-F5344CB8AC3E}">
        <p14:creationId xmlns:p14="http://schemas.microsoft.com/office/powerpoint/2010/main" val="2346591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experimented with a variety of tools to explore their potential as a group. Each tool offered unique capabilities, but most of them did not return satisfactory enough results for our purpose. We eventually decided to use the GPT model. </a:t>
            </a:r>
          </a:p>
          <a:p>
            <a:r>
              <a:rPr lang="en-US" dirty="0"/>
              <a:t>One of the key areas we worked on was web scraping. Specifically, we developed a process to connect </a:t>
            </a:r>
            <a:r>
              <a:rPr lang="en-US" b="1" dirty="0"/>
              <a:t>Object IDs</a:t>
            </a:r>
            <a:r>
              <a:rPr lang="en-US" dirty="0"/>
              <a:t>, </a:t>
            </a:r>
            <a:r>
              <a:rPr lang="en-US" b="1" dirty="0"/>
              <a:t>Artifact Descriptions</a:t>
            </a:r>
            <a:r>
              <a:rPr lang="en-US" dirty="0"/>
              <a:t>, </a:t>
            </a:r>
            <a:r>
              <a:rPr lang="en-US" b="1" dirty="0"/>
              <a:t>Media IDs</a:t>
            </a:r>
            <a:r>
              <a:rPr lang="en-US" dirty="0"/>
              <a:t>, and corresponding </a:t>
            </a:r>
            <a:r>
              <a:rPr lang="en-US" b="1" dirty="0"/>
              <a:t>Museum Website images</a:t>
            </a:r>
            <a:r>
              <a:rPr lang="en-US" dirty="0"/>
              <a:t> into a streamlined pipeline. This helped link textual descriptions and visual content efficiently.</a:t>
            </a:r>
          </a:p>
          <a:p>
            <a:r>
              <a:rPr lang="en-US" dirty="0"/>
              <a:t>In the deployment or fine-tuning phase, we tried to improve the model by carefully crafting and linking prompts to guide the models; uploading annotated textual training data, bias metrics, instructions, related materials, news, etc. Generally information that will help the model to create a comprehensive foundation for achieving better outcomes.</a:t>
            </a:r>
          </a:p>
          <a:p>
            <a:endParaRPr lang="en-US" dirty="0">
              <a:latin typeface="Calibri"/>
              <a:ea typeface="Calibri"/>
              <a:cs typeface="Calibri"/>
            </a:endParaRPr>
          </a:p>
        </p:txBody>
      </p:sp>
      <p:sp>
        <p:nvSpPr>
          <p:cNvPr id="4" name="Slide Number Placeholder 3"/>
          <p:cNvSpPr>
            <a:spLocks noGrp="1"/>
          </p:cNvSpPr>
          <p:nvPr>
            <p:ph type="sldNum" sz="quarter" idx="5"/>
          </p:nvPr>
        </p:nvSpPr>
        <p:spPr/>
        <p:txBody>
          <a:bodyPr/>
          <a:lstStyle/>
          <a:p>
            <a:fld id="{535DD3B1-50B9-DC46-A53A-504A22C0203F}" type="slidenum">
              <a:rPr lang="en-US" smtClean="0"/>
              <a:t>5</a:t>
            </a:fld>
            <a:endParaRPr lang="en-US"/>
          </a:p>
        </p:txBody>
      </p:sp>
    </p:spTree>
    <p:extLst>
      <p:ext uri="{BB962C8B-B14F-4D97-AF65-F5344CB8AC3E}">
        <p14:creationId xmlns:p14="http://schemas.microsoft.com/office/powerpoint/2010/main" val="899341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ea typeface="Calibri"/>
                <a:cs typeface="Calibri"/>
              </a:rPr>
              <a:t>Read  </a:t>
            </a:r>
          </a:p>
          <a:p>
            <a:r>
              <a:rPr lang="en-US" dirty="0">
                <a:latin typeface="Calibri"/>
                <a:ea typeface="Calibri"/>
                <a:cs typeface="Calibri"/>
              </a:rPr>
              <a:t>+ here is a QR code of our working GPT </a:t>
            </a:r>
            <a:r>
              <a:rPr lang="en-US" dirty="0" err="1">
                <a:latin typeface="Calibri"/>
                <a:ea typeface="Calibri"/>
                <a:cs typeface="Calibri"/>
              </a:rPr>
              <a:t>ChatBox</a:t>
            </a:r>
            <a:r>
              <a:rPr lang="en-US" dirty="0">
                <a:latin typeface="Calibri"/>
                <a:ea typeface="Calibri"/>
                <a:cs typeface="Calibri"/>
              </a:rPr>
              <a:t> for image detection. </a:t>
            </a:r>
          </a:p>
          <a:p>
            <a:r>
              <a:rPr lang="en-US">
                <a:latin typeface="Calibri"/>
                <a:ea typeface="Calibri"/>
                <a:cs typeface="Calibri"/>
              </a:rPr>
              <a:t>Note that it is currently designed for taking in museum artifact text descriptions and museum photos. The effect might not be as helpful for other types of text entry. </a:t>
            </a:r>
          </a:p>
        </p:txBody>
      </p:sp>
      <p:sp>
        <p:nvSpPr>
          <p:cNvPr id="4" name="Slide Number Placeholder 3"/>
          <p:cNvSpPr>
            <a:spLocks noGrp="1"/>
          </p:cNvSpPr>
          <p:nvPr>
            <p:ph type="sldNum" sz="quarter" idx="5"/>
          </p:nvPr>
        </p:nvSpPr>
        <p:spPr/>
        <p:txBody>
          <a:bodyPr/>
          <a:lstStyle/>
          <a:p>
            <a:fld id="{535DD3B1-50B9-DC46-A53A-504A22C0203F}" type="slidenum">
              <a:rPr lang="en-US" smtClean="0"/>
              <a:t>6</a:t>
            </a:fld>
            <a:endParaRPr lang="en-US"/>
          </a:p>
        </p:txBody>
      </p:sp>
    </p:spTree>
    <p:extLst>
      <p:ext uri="{BB962C8B-B14F-4D97-AF65-F5344CB8AC3E}">
        <p14:creationId xmlns:p14="http://schemas.microsoft.com/office/powerpoint/2010/main" val="36299027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ea typeface="Calibri"/>
                <a:cs typeface="Calibri"/>
              </a:rPr>
              <a:t>Here is an example of the result output from the </a:t>
            </a:r>
            <a:r>
              <a:rPr lang="en-US" dirty="0" err="1">
                <a:latin typeface="Calibri"/>
                <a:ea typeface="Calibri"/>
                <a:cs typeface="Calibri"/>
              </a:rPr>
              <a:t>chatbox</a:t>
            </a:r>
          </a:p>
          <a:p>
            <a:r>
              <a:rPr lang="en-US" dirty="0">
                <a:latin typeface="Calibri"/>
                <a:ea typeface="Calibri"/>
                <a:cs typeface="Calibri"/>
              </a:rPr>
              <a:t>When we import a picture of the Kantharos, a drinking cup, this is what the model returns. </a:t>
            </a:r>
          </a:p>
          <a:p>
            <a:r>
              <a:rPr lang="en-US">
                <a:latin typeface="Calibri"/>
                <a:ea typeface="Calibri"/>
                <a:cs typeface="Calibri"/>
              </a:rPr>
              <a:t>Based on manual annotation results, there should be one jargon bias here, which is in the title – kantharos. This would be a word that a lot of people don't know, if there is no text provided immediately after. So we would hope the model labels jargon bias in its output, and it did. </a:t>
            </a:r>
          </a:p>
          <a:p>
            <a:endParaRPr lang="en-US" dirty="0">
              <a:latin typeface="Calibri"/>
              <a:ea typeface="Calibri"/>
              <a:cs typeface="Calibri"/>
            </a:endParaRPr>
          </a:p>
        </p:txBody>
      </p:sp>
      <p:sp>
        <p:nvSpPr>
          <p:cNvPr id="4" name="Slide Number Placeholder 3"/>
          <p:cNvSpPr>
            <a:spLocks noGrp="1"/>
          </p:cNvSpPr>
          <p:nvPr>
            <p:ph type="sldNum" sz="quarter" idx="5"/>
          </p:nvPr>
        </p:nvSpPr>
        <p:spPr/>
        <p:txBody>
          <a:bodyPr/>
          <a:lstStyle/>
          <a:p>
            <a:fld id="{535DD3B1-50B9-DC46-A53A-504A22C0203F}" type="slidenum">
              <a:rPr lang="en-US" smtClean="0"/>
              <a:t>7</a:t>
            </a:fld>
            <a:endParaRPr lang="en-US"/>
          </a:p>
        </p:txBody>
      </p:sp>
    </p:spTree>
    <p:extLst>
      <p:ext uri="{BB962C8B-B14F-4D97-AF65-F5344CB8AC3E}">
        <p14:creationId xmlns:p14="http://schemas.microsoft.com/office/powerpoint/2010/main" val="31915710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ea typeface="Calibri"/>
                <a:cs typeface="Calibri"/>
              </a:rPr>
              <a:t>Read or skip, depending on the how much time is left</a:t>
            </a:r>
          </a:p>
        </p:txBody>
      </p:sp>
      <p:sp>
        <p:nvSpPr>
          <p:cNvPr id="4" name="Slide Number Placeholder 3"/>
          <p:cNvSpPr>
            <a:spLocks noGrp="1"/>
          </p:cNvSpPr>
          <p:nvPr>
            <p:ph type="sldNum" sz="quarter" idx="5"/>
          </p:nvPr>
        </p:nvSpPr>
        <p:spPr/>
        <p:txBody>
          <a:bodyPr/>
          <a:lstStyle/>
          <a:p>
            <a:fld id="{535DD3B1-50B9-DC46-A53A-504A22C0203F}" type="slidenum">
              <a:rPr lang="en-US" smtClean="0"/>
              <a:t>8</a:t>
            </a:fld>
            <a:endParaRPr lang="en-US"/>
          </a:p>
        </p:txBody>
      </p:sp>
    </p:spTree>
    <p:extLst>
      <p:ext uri="{BB962C8B-B14F-4D97-AF65-F5344CB8AC3E}">
        <p14:creationId xmlns:p14="http://schemas.microsoft.com/office/powerpoint/2010/main" val="42352808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21527-6279-5F1B-AAE3-9ABFCF293C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0BC44C-C7DE-EF8A-3764-FBCC1E00FE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C013721-1CAA-9AE2-33D5-C9DDBAC0C7AD}"/>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5" name="Footer Placeholder 4">
            <a:extLst>
              <a:ext uri="{FF2B5EF4-FFF2-40B4-BE49-F238E27FC236}">
                <a16:creationId xmlns:a16="http://schemas.microsoft.com/office/drawing/2014/main" id="{558E7DF2-5B33-8C37-258C-3259538359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B5459E-1BAA-C765-FE52-C6FD58EDC370}"/>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1641499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C3B36-EB2A-B07F-C1CF-BC92B79A58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4A8B49-9F2B-F94A-FEB1-372C9CC36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654691-F85E-C9FF-66D0-D6F018FD960A}"/>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5" name="Footer Placeholder 4">
            <a:extLst>
              <a:ext uri="{FF2B5EF4-FFF2-40B4-BE49-F238E27FC236}">
                <a16:creationId xmlns:a16="http://schemas.microsoft.com/office/drawing/2014/main" id="{35D6B990-55A5-8CD8-EAFA-2A5135874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6496A9-78A4-938A-C8A4-5AFDB3F27063}"/>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3626349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CE537B-93B0-97A4-0D80-EA6FBBCD7FE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ED7394-19C2-19B5-D94B-88A8424A328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57475C-D4E2-E4A6-AF8D-748C184F6641}"/>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5" name="Footer Placeholder 4">
            <a:extLst>
              <a:ext uri="{FF2B5EF4-FFF2-40B4-BE49-F238E27FC236}">
                <a16:creationId xmlns:a16="http://schemas.microsoft.com/office/drawing/2014/main" id="{FD8A2F3C-D13C-04D0-69C5-984B1C2587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3F75E0-9491-1EB5-B1C3-BF79471B9545}"/>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35370266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0314F-DBDB-FE98-83A5-0127619FC6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8810ED-3029-2980-8726-0E38733C054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3C19BA-A3F4-2BF4-0F0B-195406F957A5}"/>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5" name="Footer Placeholder 4">
            <a:extLst>
              <a:ext uri="{FF2B5EF4-FFF2-40B4-BE49-F238E27FC236}">
                <a16:creationId xmlns:a16="http://schemas.microsoft.com/office/drawing/2014/main" id="{CE2EBB2F-C621-34C3-C3B4-43A044A567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95C9F6-4EAC-B314-ADE5-40C1FDE62F6E}"/>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357038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10D99-E370-AC46-17FF-904AA72F25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1E1CAC-3E0F-5388-B9CE-DBD74FD5F07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A8C5B8-9F36-E30B-7929-5E5AC435AACD}"/>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5" name="Footer Placeholder 4">
            <a:extLst>
              <a:ext uri="{FF2B5EF4-FFF2-40B4-BE49-F238E27FC236}">
                <a16:creationId xmlns:a16="http://schemas.microsoft.com/office/drawing/2014/main" id="{7639CBCB-9162-6F5D-DCEF-32B3C0569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880754-C9DA-9FC0-487E-C81B5E2BE82B}"/>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1506353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DD0B9-CA90-1961-DBAF-736E2FF028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234087-495E-2CE3-FA1D-7159252C35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D78167-08A5-93CC-3C78-8F9AB76DFE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7DCC635-D0DB-5D7C-BD90-E75ED59A426A}"/>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6" name="Footer Placeholder 5">
            <a:extLst>
              <a:ext uri="{FF2B5EF4-FFF2-40B4-BE49-F238E27FC236}">
                <a16:creationId xmlns:a16="http://schemas.microsoft.com/office/drawing/2014/main" id="{DF17DF14-20AF-9345-EA7B-5B6A28DF32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800C92-A302-8433-5C86-CFDC32518B55}"/>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2242703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459E0-B751-3364-6DC8-BC58C3A41D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58129E-9E67-0D19-25B8-9D81944166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16886F-83D8-9F0F-ED4B-A13FF9845E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A8FF228-135F-3CF1-43CD-8B72BC99D3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559819-1A54-AC5A-009F-4D0BD6D906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D347B1-30F9-2B2B-8033-D4A9E1E95F23}"/>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8" name="Footer Placeholder 7">
            <a:extLst>
              <a:ext uri="{FF2B5EF4-FFF2-40B4-BE49-F238E27FC236}">
                <a16:creationId xmlns:a16="http://schemas.microsoft.com/office/drawing/2014/main" id="{6A0497BE-0A0C-44B1-A7FB-032B7DEF70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14150B-F3C2-A8D8-AFCF-D281D2E0226F}"/>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1923780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C144B-9038-17BD-2917-78FE640AF9C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1A1966-1578-DAA3-2E8D-93DEB6E84309}"/>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4" name="Footer Placeholder 3">
            <a:extLst>
              <a:ext uri="{FF2B5EF4-FFF2-40B4-BE49-F238E27FC236}">
                <a16:creationId xmlns:a16="http://schemas.microsoft.com/office/drawing/2014/main" id="{26714B7B-5E50-7AA4-D128-FA7802A2D1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8688E3-2C62-2D1F-BE89-40E76942D8B0}"/>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1787816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937DE8-5F05-168F-6B08-78A5BC26DED6}"/>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3" name="Footer Placeholder 2">
            <a:extLst>
              <a:ext uri="{FF2B5EF4-FFF2-40B4-BE49-F238E27FC236}">
                <a16:creationId xmlns:a16="http://schemas.microsoft.com/office/drawing/2014/main" id="{E77C77F8-37AE-4C8F-0949-971D7592E8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972D66B-114F-5F33-461E-05BBF62F18AD}"/>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281043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CA4A6-82FA-1408-C530-FE45FFCED7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3492ED-E57B-3332-6495-DEBD894292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5C1D07-3A94-8AA3-97A5-D2AF4CCB75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A705B8-29C6-7A26-3821-7BA272D1270C}"/>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6" name="Footer Placeholder 5">
            <a:extLst>
              <a:ext uri="{FF2B5EF4-FFF2-40B4-BE49-F238E27FC236}">
                <a16:creationId xmlns:a16="http://schemas.microsoft.com/office/drawing/2014/main" id="{E10AC39A-D4B7-CFA0-DA66-A9CAFAD3D4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0638D8-262D-9EDB-5673-7B67EFCC6EB3}"/>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3177021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6A6A3-E7AD-DC70-7033-F1349D6F99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DFED51-D422-E2A6-C29A-72900E1F43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3F30D1-4612-F9A2-7B83-6A3B7F891C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3D7FBB-031B-95D5-A14E-933FF55A1B28}"/>
              </a:ext>
            </a:extLst>
          </p:cNvPr>
          <p:cNvSpPr>
            <a:spLocks noGrp="1"/>
          </p:cNvSpPr>
          <p:nvPr>
            <p:ph type="dt" sz="half" idx="10"/>
          </p:nvPr>
        </p:nvSpPr>
        <p:spPr/>
        <p:txBody>
          <a:bodyPr/>
          <a:lstStyle/>
          <a:p>
            <a:fld id="{ABF066F9-6680-CE43-8DD3-BC35D97C9BDE}" type="datetimeFigureOut">
              <a:rPr lang="en-US" smtClean="0"/>
              <a:t>12/3/2025</a:t>
            </a:fld>
            <a:endParaRPr lang="en-US"/>
          </a:p>
        </p:txBody>
      </p:sp>
      <p:sp>
        <p:nvSpPr>
          <p:cNvPr id="6" name="Footer Placeholder 5">
            <a:extLst>
              <a:ext uri="{FF2B5EF4-FFF2-40B4-BE49-F238E27FC236}">
                <a16:creationId xmlns:a16="http://schemas.microsoft.com/office/drawing/2014/main" id="{184A0A62-5E87-ED9B-3AB5-B1079ECF6C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00D96D-C29C-E807-6C30-7358CC109E75}"/>
              </a:ext>
            </a:extLst>
          </p:cNvPr>
          <p:cNvSpPr>
            <a:spLocks noGrp="1"/>
          </p:cNvSpPr>
          <p:nvPr>
            <p:ph type="sldNum" sz="quarter" idx="12"/>
          </p:nvPr>
        </p:nvSpPr>
        <p:spPr/>
        <p:txBody>
          <a:bodyPr/>
          <a:lstStyle/>
          <a:p>
            <a:fld id="{95C02214-B588-6042-AF5B-C448D417F0A0}" type="slidenum">
              <a:rPr lang="en-US" smtClean="0"/>
              <a:t>‹#›</a:t>
            </a:fld>
            <a:endParaRPr lang="en-US"/>
          </a:p>
        </p:txBody>
      </p:sp>
    </p:spTree>
    <p:extLst>
      <p:ext uri="{BB962C8B-B14F-4D97-AF65-F5344CB8AC3E}">
        <p14:creationId xmlns:p14="http://schemas.microsoft.com/office/powerpoint/2010/main" val="9711058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39000" b="-3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21EF6D-72DA-6237-B775-42C5E4ED7E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9DD689-BD2A-DEAA-68CA-86587E81E5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09E2DC-18E1-2BE2-65FA-EAADA557E2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BF066F9-6680-CE43-8DD3-BC35D97C9BDE}" type="datetimeFigureOut">
              <a:rPr lang="en-US" smtClean="0"/>
              <a:t>12/3/2025</a:t>
            </a:fld>
            <a:endParaRPr lang="en-US"/>
          </a:p>
        </p:txBody>
      </p:sp>
      <p:sp>
        <p:nvSpPr>
          <p:cNvPr id="5" name="Footer Placeholder 4">
            <a:extLst>
              <a:ext uri="{FF2B5EF4-FFF2-40B4-BE49-F238E27FC236}">
                <a16:creationId xmlns:a16="http://schemas.microsoft.com/office/drawing/2014/main" id="{5180288F-53FA-1FF7-F73A-5117879615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94408B9-859B-BE41-0A72-57A7F3F7A55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5C02214-B588-6042-AF5B-C448D417F0A0}" type="slidenum">
              <a:rPr lang="en-US" smtClean="0"/>
              <a:t>‹#›</a:t>
            </a:fld>
            <a:endParaRPr lang="en-US"/>
          </a:p>
        </p:txBody>
      </p:sp>
    </p:spTree>
    <p:extLst>
      <p:ext uri="{BB962C8B-B14F-4D97-AF65-F5344CB8AC3E}">
        <p14:creationId xmlns:p14="http://schemas.microsoft.com/office/powerpoint/2010/main" val="39377729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jpe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diagramLayout" Target="../diagrams/layout1.xml"/><Relationship Id="rId12"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Data" Target="../diagrams/data1.xml"/><Relationship Id="rId11" Type="http://schemas.openxmlformats.org/officeDocument/2006/relationships/image" Target="../media/image6.png"/><Relationship Id="rId5" Type="http://schemas.openxmlformats.org/officeDocument/2006/relationships/image" Target="../media/image5.jpeg"/><Relationship Id="rId10" Type="http://schemas.microsoft.com/office/2007/relationships/diagramDrawing" Target="../diagrams/drawing1.xml"/><Relationship Id="rId4" Type="http://schemas.openxmlformats.org/officeDocument/2006/relationships/image" Target="../media/image4.jpeg"/><Relationship Id="rId9" Type="http://schemas.openxmlformats.org/officeDocument/2006/relationships/diagramColors" Target="../diagrams/colors1.xml"/><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99652-BA38-FE2D-F90F-8B433605DA97}"/>
              </a:ext>
            </a:extLst>
          </p:cNvPr>
          <p:cNvSpPr>
            <a:spLocks noGrp="1"/>
          </p:cNvSpPr>
          <p:nvPr>
            <p:ph type="title"/>
          </p:nvPr>
        </p:nvSpPr>
        <p:spPr>
          <a:xfrm>
            <a:off x="1597111" y="3807950"/>
            <a:ext cx="8997777" cy="598701"/>
          </a:xfrm>
          <a:solidFill>
            <a:srgbClr val="01284A">
              <a:alpha val="75000"/>
            </a:srgbClr>
          </a:solidFill>
          <a:ln>
            <a:solidFill>
              <a:srgbClr val="EDDBA9"/>
            </a:solidFill>
          </a:ln>
        </p:spPr>
        <p:txBody>
          <a:bodyPr>
            <a:normAutofit/>
          </a:bodyPr>
          <a:lstStyle/>
          <a:p>
            <a:pPr algn="ctr"/>
            <a:r>
              <a:rPr lang="en-US" sz="2200">
                <a:solidFill>
                  <a:schemeClr val="bg1"/>
                </a:solidFill>
                <a:latin typeface="Times New Roman"/>
                <a:cs typeface="Times New Roman"/>
              </a:rPr>
              <a:t>Group M4</a:t>
            </a:r>
            <a:r>
              <a:rPr lang="en-US" sz="2000">
                <a:solidFill>
                  <a:schemeClr val="bg1"/>
                </a:solidFill>
                <a:latin typeface="Times New Roman"/>
                <a:cs typeface="Times New Roman"/>
              </a:rPr>
              <a:t> </a:t>
            </a:r>
          </a:p>
        </p:txBody>
      </p:sp>
      <p:sp>
        <p:nvSpPr>
          <p:cNvPr id="8" name="Title 1">
            <a:extLst>
              <a:ext uri="{FF2B5EF4-FFF2-40B4-BE49-F238E27FC236}">
                <a16:creationId xmlns:a16="http://schemas.microsoft.com/office/drawing/2014/main" id="{3DCB0C6D-EEC7-0245-1DD9-44C24FF21A7C}"/>
              </a:ext>
            </a:extLst>
          </p:cNvPr>
          <p:cNvSpPr txBox="1">
            <a:spLocks/>
          </p:cNvSpPr>
          <p:nvPr/>
        </p:nvSpPr>
        <p:spPr>
          <a:xfrm>
            <a:off x="1598155" y="2827788"/>
            <a:ext cx="8997777" cy="770933"/>
          </a:xfrm>
          <a:prstGeom prst="rect">
            <a:avLst/>
          </a:prstGeom>
          <a:solidFill>
            <a:srgbClr val="01284A">
              <a:alpha val="75000"/>
            </a:srgbClr>
          </a:solidFill>
          <a:ln>
            <a:solidFill>
              <a:srgbClr val="EDDBA9"/>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a:solidFill>
                  <a:srgbClr val="FFFFFF"/>
                </a:solidFill>
                <a:latin typeface="Times New Roman"/>
                <a:cs typeface="Times New Roman"/>
              </a:rPr>
              <a:t>Michael C. Carlos Museum</a:t>
            </a:r>
            <a:endParaRPr lang="en-US"/>
          </a:p>
        </p:txBody>
      </p:sp>
    </p:spTree>
    <p:extLst>
      <p:ext uri="{BB962C8B-B14F-4D97-AF65-F5344CB8AC3E}">
        <p14:creationId xmlns:p14="http://schemas.microsoft.com/office/powerpoint/2010/main" val="739733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8" name="Picture 597" descr="A person in front of a building&#10;&#10;Description automatically generated">
            <a:extLst>
              <a:ext uri="{FF2B5EF4-FFF2-40B4-BE49-F238E27FC236}">
                <a16:creationId xmlns:a16="http://schemas.microsoft.com/office/drawing/2014/main" id="{C616D8CB-F69A-2C6B-674E-3C5385888EF7}"/>
              </a:ext>
            </a:extLst>
          </p:cNvPr>
          <p:cNvPicPr>
            <a:picLocks noChangeAspect="1"/>
          </p:cNvPicPr>
          <p:nvPr/>
        </p:nvPicPr>
        <p:blipFill>
          <a:blip r:embed="rId2"/>
          <a:srcRect l="3600" t="285" r="8200" b="4348"/>
          <a:stretch/>
        </p:blipFill>
        <p:spPr>
          <a:xfrm>
            <a:off x="6648384" y="4048957"/>
            <a:ext cx="2664925" cy="2032625"/>
          </a:xfrm>
          <a:prstGeom prst="rect">
            <a:avLst/>
          </a:prstGeom>
        </p:spPr>
      </p:pic>
      <p:pic>
        <p:nvPicPr>
          <p:cNvPr id="486" name="Picture 485" descr="A person in a suit&#10;&#10;Description automatically generated">
            <a:extLst>
              <a:ext uri="{FF2B5EF4-FFF2-40B4-BE49-F238E27FC236}">
                <a16:creationId xmlns:a16="http://schemas.microsoft.com/office/drawing/2014/main" id="{8D5BD04B-031D-C6C0-C844-0E2A30C02751}"/>
              </a:ext>
            </a:extLst>
          </p:cNvPr>
          <p:cNvPicPr>
            <a:picLocks noChangeAspect="1"/>
          </p:cNvPicPr>
          <p:nvPr/>
        </p:nvPicPr>
        <p:blipFill>
          <a:blip r:embed="rId3"/>
          <a:srcRect l="1429" r="2857" b="-707"/>
          <a:stretch/>
        </p:blipFill>
        <p:spPr>
          <a:xfrm>
            <a:off x="2628816" y="1654242"/>
            <a:ext cx="2616282" cy="1880634"/>
          </a:xfrm>
          <a:prstGeom prst="rect">
            <a:avLst/>
          </a:prstGeom>
        </p:spPr>
      </p:pic>
      <p:pic>
        <p:nvPicPr>
          <p:cNvPr id="542" name="Picture 541" descr="A person in a suit and tie&#10;&#10;Description automatically generated">
            <a:extLst>
              <a:ext uri="{FF2B5EF4-FFF2-40B4-BE49-F238E27FC236}">
                <a16:creationId xmlns:a16="http://schemas.microsoft.com/office/drawing/2014/main" id="{8284AB7E-18C5-10B5-9BAD-902FCF6B9196}"/>
              </a:ext>
            </a:extLst>
          </p:cNvPr>
          <p:cNvPicPr>
            <a:picLocks noChangeAspect="1"/>
          </p:cNvPicPr>
          <p:nvPr/>
        </p:nvPicPr>
        <p:blipFill>
          <a:blip r:embed="rId4"/>
          <a:srcRect l="-272" t="6122" r="218" b="38921"/>
          <a:stretch/>
        </p:blipFill>
        <p:spPr>
          <a:xfrm>
            <a:off x="2664834" y="3991005"/>
            <a:ext cx="2592639" cy="2000143"/>
          </a:xfrm>
          <a:prstGeom prst="rect">
            <a:avLst/>
          </a:prstGeom>
        </p:spPr>
      </p:pic>
      <p:pic>
        <p:nvPicPr>
          <p:cNvPr id="541" name="Picture 540" descr="A person with long hair and a necklace&#10;&#10;Description automatically generated">
            <a:extLst>
              <a:ext uri="{FF2B5EF4-FFF2-40B4-BE49-F238E27FC236}">
                <a16:creationId xmlns:a16="http://schemas.microsoft.com/office/drawing/2014/main" id="{D5C58B50-8826-C6A0-8ECA-36D6DE3ABFEA}"/>
              </a:ext>
            </a:extLst>
          </p:cNvPr>
          <p:cNvPicPr>
            <a:picLocks noChangeAspect="1"/>
          </p:cNvPicPr>
          <p:nvPr/>
        </p:nvPicPr>
        <p:blipFill>
          <a:blip r:embed="rId5"/>
          <a:srcRect t="12022" b="-399"/>
          <a:stretch/>
        </p:blipFill>
        <p:spPr>
          <a:xfrm>
            <a:off x="6654701" y="1592188"/>
            <a:ext cx="2662620" cy="2065650"/>
          </a:xfrm>
          <a:prstGeom prst="rect">
            <a:avLst/>
          </a:prstGeom>
        </p:spPr>
      </p:pic>
      <p:sp>
        <p:nvSpPr>
          <p:cNvPr id="2" name="Title 1">
            <a:extLst>
              <a:ext uri="{FF2B5EF4-FFF2-40B4-BE49-F238E27FC236}">
                <a16:creationId xmlns:a16="http://schemas.microsoft.com/office/drawing/2014/main" id="{C141E98F-EABF-CF46-6F11-FF4B3D86EC53}"/>
              </a:ext>
            </a:extLst>
          </p:cNvPr>
          <p:cNvSpPr>
            <a:spLocks noGrp="1"/>
          </p:cNvSpPr>
          <p:nvPr>
            <p:ph type="title"/>
          </p:nvPr>
        </p:nvSpPr>
        <p:spPr/>
        <p:txBody>
          <a:bodyPr/>
          <a:lstStyle/>
          <a:p>
            <a:pPr algn="ctr"/>
            <a:r>
              <a:rPr lang="en-US" b="1">
                <a:solidFill>
                  <a:schemeClr val="bg1"/>
                </a:solidFill>
              </a:rPr>
              <a:t>Team</a:t>
            </a:r>
            <a:br>
              <a:rPr lang="en-US" b="1"/>
            </a:br>
            <a:endParaRPr lang="en-US" sz="2800" b="1">
              <a:solidFill>
                <a:schemeClr val="bg1"/>
              </a:solidFill>
              <a:ea typeface="等线 Light"/>
            </a:endParaRPr>
          </a:p>
        </p:txBody>
      </p:sp>
      <p:pic>
        <p:nvPicPr>
          <p:cNvPr id="854" name="Picture 853" descr="A blue and white sign&#10;&#10;Description automatically generated">
            <a:extLst>
              <a:ext uri="{FF2B5EF4-FFF2-40B4-BE49-F238E27FC236}">
                <a16:creationId xmlns:a16="http://schemas.microsoft.com/office/drawing/2014/main" id="{C2395686-C4C2-F1B0-BEDF-805F1D6B6D29}"/>
              </a:ext>
            </a:extLst>
          </p:cNvPr>
          <p:cNvPicPr>
            <a:picLocks noChangeAspect="1"/>
          </p:cNvPicPr>
          <p:nvPr/>
        </p:nvPicPr>
        <p:blipFill>
          <a:blip r:embed="rId6"/>
          <a:stretch>
            <a:fillRect/>
          </a:stretch>
        </p:blipFill>
        <p:spPr>
          <a:xfrm>
            <a:off x="3154994" y="3193371"/>
            <a:ext cx="2131196" cy="530442"/>
          </a:xfrm>
          <a:prstGeom prst="rect">
            <a:avLst/>
          </a:prstGeom>
        </p:spPr>
      </p:pic>
      <p:pic>
        <p:nvPicPr>
          <p:cNvPr id="864" name="Picture 863" descr="A blue and white sign with white letters&#10;&#10;Description automatically generated">
            <a:extLst>
              <a:ext uri="{FF2B5EF4-FFF2-40B4-BE49-F238E27FC236}">
                <a16:creationId xmlns:a16="http://schemas.microsoft.com/office/drawing/2014/main" id="{66740511-7324-F020-1996-7311DB6B3A14}"/>
              </a:ext>
            </a:extLst>
          </p:cNvPr>
          <p:cNvPicPr>
            <a:picLocks noChangeAspect="1"/>
          </p:cNvPicPr>
          <p:nvPr/>
        </p:nvPicPr>
        <p:blipFill>
          <a:blip r:embed="rId7"/>
          <a:stretch>
            <a:fillRect/>
          </a:stretch>
        </p:blipFill>
        <p:spPr>
          <a:xfrm>
            <a:off x="7197479" y="3163780"/>
            <a:ext cx="2161897" cy="530441"/>
          </a:xfrm>
          <a:prstGeom prst="rect">
            <a:avLst/>
          </a:prstGeom>
        </p:spPr>
      </p:pic>
      <p:pic>
        <p:nvPicPr>
          <p:cNvPr id="865" name="Picture 864" descr="A blue rectangle with white text&#10;&#10;Description automatically generated">
            <a:extLst>
              <a:ext uri="{FF2B5EF4-FFF2-40B4-BE49-F238E27FC236}">
                <a16:creationId xmlns:a16="http://schemas.microsoft.com/office/drawing/2014/main" id="{C9A4A4CB-71D3-2899-C426-39E766C684C8}"/>
              </a:ext>
            </a:extLst>
          </p:cNvPr>
          <p:cNvPicPr>
            <a:picLocks noChangeAspect="1"/>
          </p:cNvPicPr>
          <p:nvPr/>
        </p:nvPicPr>
        <p:blipFill>
          <a:blip r:embed="rId8"/>
          <a:stretch>
            <a:fillRect/>
          </a:stretch>
        </p:blipFill>
        <p:spPr>
          <a:xfrm>
            <a:off x="7389828" y="5612536"/>
            <a:ext cx="2073121" cy="537839"/>
          </a:xfrm>
          <a:prstGeom prst="rect">
            <a:avLst/>
          </a:prstGeom>
        </p:spPr>
      </p:pic>
      <p:pic>
        <p:nvPicPr>
          <p:cNvPr id="866" name="Picture 865">
            <a:extLst>
              <a:ext uri="{FF2B5EF4-FFF2-40B4-BE49-F238E27FC236}">
                <a16:creationId xmlns:a16="http://schemas.microsoft.com/office/drawing/2014/main" id="{2E44047E-C177-B1B1-2D2C-590230E27936}"/>
              </a:ext>
            </a:extLst>
          </p:cNvPr>
          <p:cNvPicPr>
            <a:picLocks noChangeAspect="1"/>
          </p:cNvPicPr>
          <p:nvPr/>
        </p:nvPicPr>
        <p:blipFill>
          <a:blip r:embed="rId9"/>
          <a:stretch>
            <a:fillRect/>
          </a:stretch>
        </p:blipFill>
        <p:spPr>
          <a:xfrm>
            <a:off x="3135943" y="5597741"/>
            <a:ext cx="2154500" cy="552635"/>
          </a:xfrm>
          <a:prstGeom prst="rect">
            <a:avLst/>
          </a:prstGeom>
        </p:spPr>
      </p:pic>
    </p:spTree>
    <p:extLst>
      <p:ext uri="{BB962C8B-B14F-4D97-AF65-F5344CB8AC3E}">
        <p14:creationId xmlns:p14="http://schemas.microsoft.com/office/powerpoint/2010/main" val="8114024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98" name="Picture 597" descr="A person in front of a building&#10;&#10;Description automatically generated">
            <a:extLst>
              <a:ext uri="{FF2B5EF4-FFF2-40B4-BE49-F238E27FC236}">
                <a16:creationId xmlns:a16="http://schemas.microsoft.com/office/drawing/2014/main" id="{C616D8CB-F69A-2C6B-674E-3C5385888EF7}"/>
              </a:ext>
            </a:extLst>
          </p:cNvPr>
          <p:cNvPicPr>
            <a:picLocks noChangeAspect="1"/>
          </p:cNvPicPr>
          <p:nvPr/>
        </p:nvPicPr>
        <p:blipFill>
          <a:blip r:embed="rId2"/>
          <a:srcRect l="3600" t="285" r="8200" b="4348"/>
          <a:stretch/>
        </p:blipFill>
        <p:spPr>
          <a:xfrm>
            <a:off x="7632325" y="1792549"/>
            <a:ext cx="2413392" cy="1810684"/>
          </a:xfrm>
          <a:prstGeom prst="rect">
            <a:avLst/>
          </a:prstGeom>
        </p:spPr>
      </p:pic>
      <p:pic>
        <p:nvPicPr>
          <p:cNvPr id="486" name="Picture 485" descr="A person in a suit&#10;&#10;Description automatically generated">
            <a:extLst>
              <a:ext uri="{FF2B5EF4-FFF2-40B4-BE49-F238E27FC236}">
                <a16:creationId xmlns:a16="http://schemas.microsoft.com/office/drawing/2014/main" id="{8D5BD04B-031D-C6C0-C844-0E2A30C02751}"/>
              </a:ext>
            </a:extLst>
          </p:cNvPr>
          <p:cNvPicPr>
            <a:picLocks noChangeAspect="1"/>
          </p:cNvPicPr>
          <p:nvPr/>
        </p:nvPicPr>
        <p:blipFill>
          <a:blip r:embed="rId3"/>
          <a:srcRect l="1429" r="2857" b="-707"/>
          <a:stretch/>
        </p:blipFill>
        <p:spPr>
          <a:xfrm>
            <a:off x="1548699" y="1743019"/>
            <a:ext cx="2616282" cy="1880634"/>
          </a:xfrm>
          <a:prstGeom prst="rect">
            <a:avLst/>
          </a:prstGeom>
        </p:spPr>
      </p:pic>
      <p:pic>
        <p:nvPicPr>
          <p:cNvPr id="542" name="Picture 541" descr="A person in a suit and tie&#10;&#10;Description automatically generated">
            <a:extLst>
              <a:ext uri="{FF2B5EF4-FFF2-40B4-BE49-F238E27FC236}">
                <a16:creationId xmlns:a16="http://schemas.microsoft.com/office/drawing/2014/main" id="{8284AB7E-18C5-10B5-9BAD-902FCF6B9196}"/>
              </a:ext>
            </a:extLst>
          </p:cNvPr>
          <p:cNvPicPr>
            <a:picLocks noChangeAspect="1"/>
          </p:cNvPicPr>
          <p:nvPr/>
        </p:nvPicPr>
        <p:blipFill>
          <a:blip r:embed="rId4"/>
          <a:srcRect l="-272" t="6122" r="218" b="38921"/>
          <a:stretch/>
        </p:blipFill>
        <p:spPr>
          <a:xfrm>
            <a:off x="4617922" y="3917024"/>
            <a:ext cx="2444679" cy="1985347"/>
          </a:xfrm>
          <a:prstGeom prst="rect">
            <a:avLst/>
          </a:prstGeom>
        </p:spPr>
      </p:pic>
      <p:pic>
        <p:nvPicPr>
          <p:cNvPr id="541" name="Picture 540" descr="A person with long hair and a necklace&#10;&#10;Description automatically generated">
            <a:extLst>
              <a:ext uri="{FF2B5EF4-FFF2-40B4-BE49-F238E27FC236}">
                <a16:creationId xmlns:a16="http://schemas.microsoft.com/office/drawing/2014/main" id="{D5C58B50-8826-C6A0-8ECA-36D6DE3ABFEA}"/>
              </a:ext>
            </a:extLst>
          </p:cNvPr>
          <p:cNvPicPr>
            <a:picLocks noChangeAspect="1"/>
          </p:cNvPicPr>
          <p:nvPr/>
        </p:nvPicPr>
        <p:blipFill>
          <a:blip r:embed="rId5"/>
          <a:srcRect t="12022" b="-399"/>
          <a:stretch/>
        </p:blipFill>
        <p:spPr>
          <a:xfrm>
            <a:off x="4620235" y="1777139"/>
            <a:ext cx="2388892" cy="1843709"/>
          </a:xfrm>
          <a:prstGeom prst="rect">
            <a:avLst/>
          </a:prstGeom>
        </p:spPr>
      </p:pic>
      <p:sp>
        <p:nvSpPr>
          <p:cNvPr id="2" name="Title 1">
            <a:extLst>
              <a:ext uri="{FF2B5EF4-FFF2-40B4-BE49-F238E27FC236}">
                <a16:creationId xmlns:a16="http://schemas.microsoft.com/office/drawing/2014/main" id="{C141E98F-EABF-CF46-6F11-FF4B3D86EC53}"/>
              </a:ext>
            </a:extLst>
          </p:cNvPr>
          <p:cNvSpPr>
            <a:spLocks noGrp="1"/>
          </p:cNvSpPr>
          <p:nvPr>
            <p:ph type="title"/>
          </p:nvPr>
        </p:nvSpPr>
        <p:spPr/>
        <p:txBody>
          <a:bodyPr/>
          <a:lstStyle/>
          <a:p>
            <a:pPr algn="ctr"/>
            <a:r>
              <a:rPr lang="en-US" b="1">
                <a:solidFill>
                  <a:schemeClr val="bg1"/>
                </a:solidFill>
              </a:rPr>
              <a:t>Team</a:t>
            </a:r>
            <a:br>
              <a:rPr lang="en-US" b="1"/>
            </a:br>
            <a:endParaRPr lang="en-US" sz="2800" b="1">
              <a:solidFill>
                <a:schemeClr val="bg1"/>
              </a:solidFill>
              <a:ea typeface="等线 Light"/>
            </a:endParaRPr>
          </a:p>
        </p:txBody>
      </p:sp>
      <p:graphicFrame>
        <p:nvGraphicFramePr>
          <p:cNvPr id="3" name="Content Placeholder 2">
            <a:extLst>
              <a:ext uri="{FF2B5EF4-FFF2-40B4-BE49-F238E27FC236}">
                <a16:creationId xmlns:a16="http://schemas.microsoft.com/office/drawing/2014/main" id="{03DE5B19-DAF7-40F8-ACDC-49EE152B2EB5}"/>
              </a:ext>
            </a:extLst>
          </p:cNvPr>
          <p:cNvGraphicFramePr>
            <a:graphicFrameLocks noGrp="1"/>
          </p:cNvGraphicFramePr>
          <p:nvPr>
            <p:ph idx="1"/>
          </p:nvPr>
        </p:nvGraphicFramePr>
        <p:xfrm>
          <a:off x="837984" y="1739927"/>
          <a:ext cx="10167600" cy="435133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854" name="Picture 853" descr="A blue and white sign&#10;&#10;Description automatically generated">
            <a:extLst>
              <a:ext uri="{FF2B5EF4-FFF2-40B4-BE49-F238E27FC236}">
                <a16:creationId xmlns:a16="http://schemas.microsoft.com/office/drawing/2014/main" id="{C2395686-C4C2-F1B0-BEDF-805F1D6B6D29}"/>
              </a:ext>
            </a:extLst>
          </p:cNvPr>
          <p:cNvPicPr>
            <a:picLocks noChangeAspect="1"/>
          </p:cNvPicPr>
          <p:nvPr/>
        </p:nvPicPr>
        <p:blipFill>
          <a:blip r:embed="rId11"/>
          <a:stretch>
            <a:fillRect/>
          </a:stretch>
        </p:blipFill>
        <p:spPr>
          <a:xfrm>
            <a:off x="2074877" y="3282148"/>
            <a:ext cx="2131196" cy="530442"/>
          </a:xfrm>
          <a:prstGeom prst="rect">
            <a:avLst/>
          </a:prstGeom>
        </p:spPr>
      </p:pic>
      <p:pic>
        <p:nvPicPr>
          <p:cNvPr id="864" name="Picture 863" descr="A blue and white sign with white letters&#10;&#10;Description automatically generated">
            <a:extLst>
              <a:ext uri="{FF2B5EF4-FFF2-40B4-BE49-F238E27FC236}">
                <a16:creationId xmlns:a16="http://schemas.microsoft.com/office/drawing/2014/main" id="{66740511-7324-F020-1996-7311DB6B3A14}"/>
              </a:ext>
            </a:extLst>
          </p:cNvPr>
          <p:cNvPicPr>
            <a:picLocks noChangeAspect="1"/>
          </p:cNvPicPr>
          <p:nvPr/>
        </p:nvPicPr>
        <p:blipFill>
          <a:blip r:embed="rId12"/>
          <a:stretch>
            <a:fillRect/>
          </a:stretch>
        </p:blipFill>
        <p:spPr>
          <a:xfrm>
            <a:off x="5052042" y="3282149"/>
            <a:ext cx="2161897" cy="530441"/>
          </a:xfrm>
          <a:prstGeom prst="rect">
            <a:avLst/>
          </a:prstGeom>
        </p:spPr>
      </p:pic>
      <p:pic>
        <p:nvPicPr>
          <p:cNvPr id="865" name="Picture 864" descr="A blue rectangle with white text&#10;&#10;Description automatically generated">
            <a:extLst>
              <a:ext uri="{FF2B5EF4-FFF2-40B4-BE49-F238E27FC236}">
                <a16:creationId xmlns:a16="http://schemas.microsoft.com/office/drawing/2014/main" id="{C9A4A4CB-71D3-2899-C426-39E766C684C8}"/>
              </a:ext>
            </a:extLst>
          </p:cNvPr>
          <p:cNvPicPr>
            <a:picLocks noChangeAspect="1"/>
          </p:cNvPicPr>
          <p:nvPr/>
        </p:nvPicPr>
        <p:blipFill>
          <a:blip r:embed="rId13"/>
          <a:stretch>
            <a:fillRect/>
          </a:stretch>
        </p:blipFill>
        <p:spPr>
          <a:xfrm>
            <a:off x="8122236" y="3274750"/>
            <a:ext cx="2073121" cy="537839"/>
          </a:xfrm>
          <a:prstGeom prst="rect">
            <a:avLst/>
          </a:prstGeom>
        </p:spPr>
      </p:pic>
      <p:pic>
        <p:nvPicPr>
          <p:cNvPr id="866" name="Picture 865">
            <a:extLst>
              <a:ext uri="{FF2B5EF4-FFF2-40B4-BE49-F238E27FC236}">
                <a16:creationId xmlns:a16="http://schemas.microsoft.com/office/drawing/2014/main" id="{2E44047E-C177-B1B1-2D2C-590230E27936}"/>
              </a:ext>
            </a:extLst>
          </p:cNvPr>
          <p:cNvPicPr>
            <a:picLocks noChangeAspect="1"/>
          </p:cNvPicPr>
          <p:nvPr/>
        </p:nvPicPr>
        <p:blipFill>
          <a:blip r:embed="rId14"/>
          <a:stretch>
            <a:fillRect/>
          </a:stretch>
        </p:blipFill>
        <p:spPr>
          <a:xfrm>
            <a:off x="5059439" y="5464576"/>
            <a:ext cx="2154500" cy="552635"/>
          </a:xfrm>
          <a:prstGeom prst="rect">
            <a:avLst/>
          </a:prstGeom>
        </p:spPr>
      </p:pic>
    </p:spTree>
    <p:extLst>
      <p:ext uri="{BB962C8B-B14F-4D97-AF65-F5344CB8AC3E}">
        <p14:creationId xmlns:p14="http://schemas.microsoft.com/office/powerpoint/2010/main" val="2464281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7102E-28B6-9172-0F3A-B8B2843862F4}"/>
              </a:ext>
            </a:extLst>
          </p:cNvPr>
          <p:cNvSpPr>
            <a:spLocks noGrp="1"/>
          </p:cNvSpPr>
          <p:nvPr>
            <p:ph type="title"/>
          </p:nvPr>
        </p:nvSpPr>
        <p:spPr/>
        <p:txBody>
          <a:bodyPr/>
          <a:lstStyle/>
          <a:p>
            <a:r>
              <a:rPr lang="en-US">
                <a:solidFill>
                  <a:schemeClr val="bg1"/>
                </a:solidFill>
              </a:rPr>
              <a:t>Problem Space</a:t>
            </a:r>
          </a:p>
        </p:txBody>
      </p:sp>
      <p:sp>
        <p:nvSpPr>
          <p:cNvPr id="3" name="Content Placeholder 2">
            <a:extLst>
              <a:ext uri="{FF2B5EF4-FFF2-40B4-BE49-F238E27FC236}">
                <a16:creationId xmlns:a16="http://schemas.microsoft.com/office/drawing/2014/main" id="{C802BC7D-4292-C75E-1B94-DD4CD5059422}"/>
              </a:ext>
            </a:extLst>
          </p:cNvPr>
          <p:cNvSpPr>
            <a:spLocks noGrp="1"/>
          </p:cNvSpPr>
          <p:nvPr>
            <p:ph idx="1"/>
          </p:nvPr>
        </p:nvSpPr>
        <p:spPr>
          <a:xfrm>
            <a:off x="838200" y="2666453"/>
            <a:ext cx="10515600" cy="4351338"/>
          </a:xfrm>
        </p:spPr>
        <p:txBody>
          <a:bodyPr vert="horz" lIns="91440" tIns="45720" rIns="91440" bIns="45720" rtlCol="0" anchor="t">
            <a:normAutofit/>
          </a:bodyPr>
          <a:lstStyle/>
          <a:p>
            <a:r>
              <a:rPr lang="en-US" dirty="0">
                <a:solidFill>
                  <a:schemeClr val="bg1"/>
                </a:solidFill>
                <a:latin typeface="Times New Roman"/>
                <a:ea typeface="+mn-lt"/>
                <a:cs typeface="+mn-lt"/>
              </a:rPr>
              <a:t>From our previous research on debiasing Michael C. Carlos Museum’s textual descriptions according to our four categories (jargon, subjective, gender, social), we experienced </a:t>
            </a:r>
            <a:r>
              <a:rPr lang="en-US" err="1">
                <a:solidFill>
                  <a:schemeClr val="bg1"/>
                </a:solidFill>
                <a:latin typeface="Times New Roman"/>
                <a:ea typeface="+mn-lt"/>
                <a:cs typeface="+mn-lt"/>
              </a:rPr>
              <a:t>incovenience</a:t>
            </a:r>
            <a:r>
              <a:rPr lang="en-US" dirty="0">
                <a:solidFill>
                  <a:schemeClr val="bg1"/>
                </a:solidFill>
                <a:latin typeface="Times New Roman"/>
                <a:ea typeface="+mn-lt"/>
                <a:cs typeface="+mn-lt"/>
              </a:rPr>
              <a:t> in manually inspecting text descriptions without cross-verifying images from the museum website.</a:t>
            </a:r>
          </a:p>
          <a:p>
            <a:r>
              <a:rPr lang="en-US" dirty="0">
                <a:solidFill>
                  <a:schemeClr val="bg1"/>
                </a:solidFill>
                <a:latin typeface="Times New Roman"/>
                <a:ea typeface="+mn-lt"/>
                <a:cs typeface="+mn-lt"/>
              </a:rPr>
              <a:t>To address this specific challenge and further automate the debiasing process, we aim to harness the power of mage detection streamline bias detection in the past semester </a:t>
            </a:r>
            <a:endParaRPr lang="en-US">
              <a:solidFill>
                <a:schemeClr val="bg1"/>
              </a:solidFill>
              <a:latin typeface="Times New Roman"/>
              <a:cs typeface="Times New Roman"/>
            </a:endParaRPr>
          </a:p>
        </p:txBody>
      </p:sp>
      <p:pic>
        <p:nvPicPr>
          <p:cNvPr id="4" name="Picture 3" descr="A chart of different types of bias&#10;&#10;Description automatically generated">
            <a:extLst>
              <a:ext uri="{FF2B5EF4-FFF2-40B4-BE49-F238E27FC236}">
                <a16:creationId xmlns:a16="http://schemas.microsoft.com/office/drawing/2014/main" id="{7CF7258D-A466-82A4-9949-B76EAD272EB2}"/>
              </a:ext>
            </a:extLst>
          </p:cNvPr>
          <p:cNvPicPr>
            <a:picLocks noChangeAspect="1"/>
          </p:cNvPicPr>
          <p:nvPr/>
        </p:nvPicPr>
        <p:blipFill>
          <a:blip r:embed="rId3"/>
          <a:stretch>
            <a:fillRect/>
          </a:stretch>
        </p:blipFill>
        <p:spPr>
          <a:xfrm>
            <a:off x="4831434" y="246118"/>
            <a:ext cx="3264856" cy="2275490"/>
          </a:xfrm>
          <a:prstGeom prst="rect">
            <a:avLst/>
          </a:prstGeom>
        </p:spPr>
      </p:pic>
    </p:spTree>
    <p:extLst>
      <p:ext uri="{BB962C8B-B14F-4D97-AF65-F5344CB8AC3E}">
        <p14:creationId xmlns:p14="http://schemas.microsoft.com/office/powerpoint/2010/main" val="562824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5B8DA-34B6-46F4-E8CA-8B6670DC8A11}"/>
              </a:ext>
            </a:extLst>
          </p:cNvPr>
          <p:cNvSpPr>
            <a:spLocks noGrp="1"/>
          </p:cNvSpPr>
          <p:nvPr>
            <p:ph type="title"/>
          </p:nvPr>
        </p:nvSpPr>
        <p:spPr/>
        <p:txBody>
          <a:bodyPr/>
          <a:lstStyle/>
          <a:p>
            <a:r>
              <a:rPr lang="en-US">
                <a:solidFill>
                  <a:schemeClr val="bg1"/>
                </a:solidFill>
                <a:ea typeface="+mj-lt"/>
                <a:cs typeface="+mj-lt"/>
              </a:rPr>
              <a:t>Project Methodology</a:t>
            </a:r>
            <a:endParaRPr lang="en-US">
              <a:solidFill>
                <a:schemeClr val="bg1"/>
              </a:solidFill>
            </a:endParaRPr>
          </a:p>
        </p:txBody>
      </p:sp>
      <p:sp>
        <p:nvSpPr>
          <p:cNvPr id="3" name="Content Placeholder 2">
            <a:extLst>
              <a:ext uri="{FF2B5EF4-FFF2-40B4-BE49-F238E27FC236}">
                <a16:creationId xmlns:a16="http://schemas.microsoft.com/office/drawing/2014/main" id="{CBCB3B8A-F2B5-7FCD-04F4-5F0622636329}"/>
              </a:ext>
            </a:extLst>
          </p:cNvPr>
          <p:cNvSpPr>
            <a:spLocks noGrp="1"/>
          </p:cNvSpPr>
          <p:nvPr>
            <p:ph idx="1"/>
          </p:nvPr>
        </p:nvSpPr>
        <p:spPr/>
        <p:txBody>
          <a:bodyPr vert="horz" lIns="91440" tIns="45720" rIns="91440" bIns="45720" rtlCol="0" anchor="t">
            <a:normAutofit lnSpcReduction="10000"/>
          </a:bodyPr>
          <a:lstStyle/>
          <a:p>
            <a:r>
              <a:rPr lang="en-US" dirty="0">
                <a:solidFill>
                  <a:schemeClr val="bg1"/>
                </a:solidFill>
                <a:latin typeface="Times New Roman"/>
                <a:ea typeface="+mn-lt"/>
                <a:cs typeface="+mn-lt"/>
              </a:rPr>
              <a:t>Experimented with multiple existing tools including</a:t>
            </a:r>
          </a:p>
          <a:p>
            <a:pPr lvl="1">
              <a:buFont typeface="Courier New" panose="020B0604020202020204" pitchFamily="34" charset="0"/>
              <a:buChar char="o"/>
            </a:pPr>
            <a:r>
              <a:rPr lang="en-US" dirty="0">
                <a:solidFill>
                  <a:schemeClr val="bg1"/>
                </a:solidFill>
                <a:latin typeface="Times New Roman"/>
                <a:ea typeface="+mn-lt"/>
                <a:cs typeface="+mn-lt"/>
              </a:rPr>
              <a:t>Microsoft Azure, </a:t>
            </a:r>
            <a:r>
              <a:rPr lang="en-US" b="1" dirty="0">
                <a:solidFill>
                  <a:schemeClr val="bg1"/>
                </a:solidFill>
                <a:latin typeface="Times New Roman"/>
                <a:ea typeface="+mn-lt"/>
                <a:cs typeface="+mn-lt"/>
              </a:rPr>
              <a:t>GPT,</a:t>
            </a:r>
            <a:r>
              <a:rPr lang="en-US" dirty="0">
                <a:solidFill>
                  <a:schemeClr val="bg1"/>
                </a:solidFill>
                <a:latin typeface="Times New Roman"/>
                <a:ea typeface="+mn-lt"/>
                <a:cs typeface="+mn-lt"/>
              </a:rPr>
              <a:t> IBM Watson, Google Cloud Vision, </a:t>
            </a:r>
            <a:r>
              <a:rPr lang="en-US" dirty="0" err="1">
                <a:solidFill>
                  <a:schemeClr val="bg1"/>
                </a:solidFill>
                <a:latin typeface="Times New Roman"/>
                <a:ea typeface="+mn-lt"/>
                <a:cs typeface="+mn-lt"/>
              </a:rPr>
              <a:t>Clarifai</a:t>
            </a:r>
            <a:r>
              <a:rPr lang="en-US" dirty="0">
                <a:solidFill>
                  <a:schemeClr val="bg1"/>
                </a:solidFill>
                <a:latin typeface="Times New Roman"/>
                <a:ea typeface="+mn-lt"/>
                <a:cs typeface="+mn-lt"/>
              </a:rPr>
              <a:t>, DALLLE, Adobe Sensei, and others.</a:t>
            </a:r>
          </a:p>
          <a:p>
            <a:r>
              <a:rPr lang="en-US" dirty="0">
                <a:solidFill>
                  <a:schemeClr val="bg1"/>
                </a:solidFill>
                <a:latin typeface="Times New Roman"/>
                <a:ea typeface="+mn-lt"/>
                <a:cs typeface="+mn-lt"/>
              </a:rPr>
              <a:t>Web Scraping</a:t>
            </a:r>
          </a:p>
          <a:p>
            <a:pPr lvl="1">
              <a:buFont typeface="Courier New" panose="020B0604020202020204" pitchFamily="34" charset="0"/>
              <a:buChar char="o"/>
            </a:pPr>
            <a:r>
              <a:rPr lang="en-US" dirty="0">
                <a:solidFill>
                  <a:schemeClr val="bg1"/>
                </a:solidFill>
                <a:latin typeface="Times New Roman"/>
                <a:ea typeface="+mn-lt"/>
                <a:cs typeface="+mn-lt"/>
              </a:rPr>
              <a:t>Object ID  &lt;--&gt; Artifact Description &lt;-&gt; Media ID &lt;--&gt; Museum Website image</a:t>
            </a:r>
          </a:p>
          <a:p>
            <a:pPr lvl="1">
              <a:buFont typeface="Courier New" panose="020B0604020202020204" pitchFamily="34" charset="0"/>
              <a:buChar char="o"/>
            </a:pPr>
            <a:r>
              <a:rPr lang="en-US" dirty="0">
                <a:solidFill>
                  <a:schemeClr val="bg1"/>
                </a:solidFill>
                <a:latin typeface="Times New Roman"/>
                <a:ea typeface="+mn-lt"/>
                <a:cs typeface="+mn-lt"/>
              </a:rPr>
              <a:t>Optimized the image extraction process for efficiency and accuracy.</a:t>
            </a:r>
          </a:p>
          <a:p>
            <a:r>
              <a:rPr lang="en-US" dirty="0">
                <a:solidFill>
                  <a:schemeClr val="bg1"/>
                </a:solidFill>
                <a:latin typeface="Times New Roman"/>
                <a:ea typeface="+mn-lt"/>
                <a:cs typeface="+mn-lt"/>
              </a:rPr>
              <a:t>Deployment / Fine-tuning</a:t>
            </a:r>
          </a:p>
          <a:p>
            <a:pPr lvl="1">
              <a:buFont typeface="Courier New" panose="020B0604020202020204" pitchFamily="34" charset="0"/>
              <a:buChar char="o"/>
            </a:pPr>
            <a:r>
              <a:rPr lang="en-US" dirty="0">
                <a:solidFill>
                  <a:schemeClr val="bg1"/>
                </a:solidFill>
                <a:latin typeface="Times New Roman"/>
                <a:ea typeface="+mn-lt"/>
                <a:cs typeface="+mn-lt"/>
              </a:rPr>
              <a:t>Prompt Engineering &amp; Prompt chaining</a:t>
            </a:r>
          </a:p>
          <a:p>
            <a:pPr lvl="1">
              <a:buFont typeface="Courier New" panose="020B0604020202020204" pitchFamily="34" charset="0"/>
              <a:buChar char="o"/>
            </a:pPr>
            <a:r>
              <a:rPr lang="en-US" dirty="0">
                <a:solidFill>
                  <a:schemeClr val="bg1"/>
                </a:solidFill>
                <a:latin typeface="Times New Roman"/>
                <a:ea typeface="+mn-lt"/>
                <a:cs typeface="+mn-lt"/>
              </a:rPr>
              <a:t>Uploaded annotated textual training data, bias metrics, instructions, related readings, news, among others</a:t>
            </a:r>
            <a:endParaRPr lang="en-US">
              <a:solidFill>
                <a:schemeClr val="bg1"/>
              </a:solidFill>
              <a:latin typeface="Times New Roman"/>
              <a:cs typeface="Times New Roman"/>
            </a:endParaRPr>
          </a:p>
        </p:txBody>
      </p:sp>
    </p:spTree>
    <p:extLst>
      <p:ext uri="{BB962C8B-B14F-4D97-AF65-F5344CB8AC3E}">
        <p14:creationId xmlns:p14="http://schemas.microsoft.com/office/powerpoint/2010/main" val="1086307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7B505-BDB7-4886-CE08-4150B2E2A34E}"/>
              </a:ext>
            </a:extLst>
          </p:cNvPr>
          <p:cNvSpPr>
            <a:spLocks noGrp="1"/>
          </p:cNvSpPr>
          <p:nvPr>
            <p:ph type="title"/>
          </p:nvPr>
        </p:nvSpPr>
        <p:spPr/>
        <p:txBody>
          <a:bodyPr/>
          <a:lstStyle/>
          <a:p>
            <a:r>
              <a:rPr lang="en-US">
                <a:solidFill>
                  <a:schemeClr val="bg1"/>
                </a:solidFill>
              </a:rPr>
              <a:t>Project Outcome</a:t>
            </a:r>
          </a:p>
        </p:txBody>
      </p:sp>
      <p:sp>
        <p:nvSpPr>
          <p:cNvPr id="3" name="Content Placeholder 2">
            <a:extLst>
              <a:ext uri="{FF2B5EF4-FFF2-40B4-BE49-F238E27FC236}">
                <a16:creationId xmlns:a16="http://schemas.microsoft.com/office/drawing/2014/main" id="{0B04EEDC-F309-481E-2337-4C93BB5D4488}"/>
              </a:ext>
            </a:extLst>
          </p:cNvPr>
          <p:cNvSpPr>
            <a:spLocks noGrp="1"/>
          </p:cNvSpPr>
          <p:nvPr>
            <p:ph idx="1"/>
          </p:nvPr>
        </p:nvSpPr>
        <p:spPr>
          <a:xfrm>
            <a:off x="838200" y="1825625"/>
            <a:ext cx="10515600" cy="3833474"/>
          </a:xfrm>
        </p:spPr>
        <p:txBody>
          <a:bodyPr vert="horz" lIns="91440" tIns="45720" rIns="91440" bIns="45720" rtlCol="0" anchor="t">
            <a:normAutofit fontScale="92500" lnSpcReduction="20000"/>
          </a:bodyPr>
          <a:lstStyle/>
          <a:p>
            <a:r>
              <a:rPr lang="en-US" dirty="0">
                <a:solidFill>
                  <a:schemeClr val="bg1"/>
                </a:solidFill>
                <a:latin typeface="Times New Roman"/>
                <a:ea typeface="+mn-lt"/>
                <a:cs typeface="+mn-lt"/>
              </a:rPr>
              <a:t>Discovered limitations in existing tools when processing and analyzing image and text data simultaneously.</a:t>
            </a:r>
            <a:br>
              <a:rPr lang="en-US" dirty="0">
                <a:latin typeface="Times New Roman"/>
                <a:ea typeface="+mn-lt"/>
                <a:cs typeface="+mn-lt"/>
              </a:rPr>
            </a:br>
            <a:endParaRPr lang="en-US" dirty="0">
              <a:solidFill>
                <a:schemeClr val="bg1"/>
              </a:solidFill>
              <a:latin typeface="Times New Roman"/>
              <a:ea typeface="+mn-lt"/>
              <a:cs typeface="+mn-lt"/>
            </a:endParaRPr>
          </a:p>
          <a:p>
            <a:r>
              <a:rPr lang="en-US" dirty="0">
                <a:solidFill>
                  <a:schemeClr val="bg1"/>
                </a:solidFill>
                <a:latin typeface="Times New Roman"/>
                <a:ea typeface="+mn-lt"/>
                <a:cs typeface="+mn-lt"/>
              </a:rPr>
              <a:t>Finished a working web scraping code file that is capable of scraping almost all images from the website, including different angles of the same artifact</a:t>
            </a:r>
            <a:endParaRPr lang="en-US">
              <a:solidFill>
                <a:schemeClr val="bg1"/>
              </a:solidFill>
              <a:latin typeface="Times New Roman"/>
              <a:cs typeface="Times New Roman"/>
            </a:endParaRPr>
          </a:p>
          <a:p>
            <a:r>
              <a:rPr lang="en-US" dirty="0">
                <a:solidFill>
                  <a:schemeClr val="bg1"/>
                </a:solidFill>
                <a:latin typeface="Times New Roman"/>
                <a:ea typeface="+mn-lt"/>
                <a:cs typeface="+mn-lt"/>
              </a:rPr>
              <a:t>Implemented a ChatGPT AI Custom Chatbot to enable user-friendly application and leverage advanced image processing capabilities.</a:t>
            </a:r>
          </a:p>
          <a:p>
            <a:endParaRPr lang="en-US" dirty="0">
              <a:solidFill>
                <a:schemeClr val="bg1"/>
              </a:solidFill>
              <a:latin typeface="Times New Roman"/>
              <a:ea typeface="+mn-lt"/>
              <a:cs typeface="+mn-lt"/>
            </a:endParaRPr>
          </a:p>
          <a:p>
            <a:r>
              <a:rPr lang="en-US" dirty="0">
                <a:solidFill>
                  <a:schemeClr val="bg1"/>
                </a:solidFill>
                <a:latin typeface="Times New Roman"/>
                <a:ea typeface="+mn-lt"/>
                <a:cs typeface="+mn-lt"/>
              </a:rPr>
              <a:t>Intake image + text description </a:t>
            </a:r>
          </a:p>
          <a:p>
            <a:pPr lvl="1">
              <a:buFont typeface="Courier New" panose="020B0604020202020204" pitchFamily="34" charset="0"/>
              <a:buChar char="o"/>
            </a:pPr>
            <a:r>
              <a:rPr lang="en-US" sz="2800" dirty="0">
                <a:solidFill>
                  <a:schemeClr val="bg1"/>
                </a:solidFill>
                <a:latin typeface="Times New Roman"/>
                <a:ea typeface="+mn-lt"/>
                <a:cs typeface="+mn-lt"/>
              </a:rPr>
              <a:t>-&gt; return suggestion according to bias categories</a:t>
            </a:r>
            <a:br>
              <a:rPr lang="en-US" sz="2800" dirty="0">
                <a:latin typeface="Times New Roman"/>
                <a:ea typeface="+mn-lt"/>
                <a:cs typeface="+mn-lt"/>
              </a:rPr>
            </a:br>
            <a:endParaRPr lang="en-US">
              <a:solidFill>
                <a:schemeClr val="bg1"/>
              </a:solidFill>
              <a:latin typeface="Times New Roman"/>
              <a:ea typeface="+mn-lt"/>
              <a:cs typeface="+mn-lt"/>
            </a:endParaRPr>
          </a:p>
        </p:txBody>
      </p:sp>
      <p:pic>
        <p:nvPicPr>
          <p:cNvPr id="5" name="Picture 4" descr="A qr code with a logo&#10;&#10;Description automatically generated">
            <a:extLst>
              <a:ext uri="{FF2B5EF4-FFF2-40B4-BE49-F238E27FC236}">
                <a16:creationId xmlns:a16="http://schemas.microsoft.com/office/drawing/2014/main" id="{AD2C51D8-16BE-89F0-BDA4-7D192A93F42B}"/>
              </a:ext>
            </a:extLst>
          </p:cNvPr>
          <p:cNvPicPr>
            <a:picLocks noChangeAspect="1"/>
          </p:cNvPicPr>
          <p:nvPr/>
        </p:nvPicPr>
        <p:blipFill>
          <a:blip r:embed="rId3"/>
          <a:stretch>
            <a:fillRect/>
          </a:stretch>
        </p:blipFill>
        <p:spPr>
          <a:xfrm>
            <a:off x="9999479" y="4357992"/>
            <a:ext cx="1791810" cy="1754820"/>
          </a:xfrm>
          <a:prstGeom prst="rect">
            <a:avLst/>
          </a:prstGeom>
        </p:spPr>
      </p:pic>
    </p:spTree>
    <p:extLst>
      <p:ext uri="{BB962C8B-B14F-4D97-AF65-F5344CB8AC3E}">
        <p14:creationId xmlns:p14="http://schemas.microsoft.com/office/powerpoint/2010/main" val="1238022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835A2-2A23-9396-9BDF-209CFBC0CF29}"/>
              </a:ext>
            </a:extLst>
          </p:cNvPr>
          <p:cNvSpPr>
            <a:spLocks noGrp="1"/>
          </p:cNvSpPr>
          <p:nvPr>
            <p:ph type="title"/>
          </p:nvPr>
        </p:nvSpPr>
        <p:spPr/>
        <p:txBody>
          <a:bodyPr>
            <a:normAutofit/>
          </a:bodyPr>
          <a:lstStyle/>
          <a:p>
            <a:r>
              <a:rPr lang="en-US" sz="3200" dirty="0">
                <a:solidFill>
                  <a:schemeClr val="bg1"/>
                </a:solidFill>
                <a:ea typeface="+mj-lt"/>
                <a:cs typeface="+mj-lt"/>
              </a:rPr>
              <a:t>Sample</a:t>
            </a:r>
            <a:br>
              <a:rPr lang="en-US" sz="3200" dirty="0">
                <a:ea typeface="+mj-lt"/>
                <a:cs typeface="+mj-lt"/>
              </a:rPr>
            </a:br>
            <a:r>
              <a:rPr lang="en-US" sz="3200" dirty="0">
                <a:solidFill>
                  <a:schemeClr val="bg1"/>
                </a:solidFill>
                <a:ea typeface="+mj-lt"/>
                <a:cs typeface="+mj-lt"/>
              </a:rPr>
              <a:t>Object 246 Kantharos</a:t>
            </a:r>
            <a:endParaRPr lang="en-US" sz="3200" dirty="0">
              <a:solidFill>
                <a:schemeClr val="bg1"/>
              </a:solidFill>
            </a:endParaRPr>
          </a:p>
        </p:txBody>
      </p:sp>
      <p:pic>
        <p:nvPicPr>
          <p:cNvPr id="4" name="Content Placeholder 3" descr="A screenshot of a black and white text&#10;&#10;Description automatically generated">
            <a:extLst>
              <a:ext uri="{FF2B5EF4-FFF2-40B4-BE49-F238E27FC236}">
                <a16:creationId xmlns:a16="http://schemas.microsoft.com/office/drawing/2014/main" id="{9176814A-9C9D-986B-65C3-673A5038DB2A}"/>
              </a:ext>
            </a:extLst>
          </p:cNvPr>
          <p:cNvPicPr>
            <a:picLocks noGrp="1" noChangeAspect="1"/>
          </p:cNvPicPr>
          <p:nvPr>
            <p:ph idx="1"/>
          </p:nvPr>
        </p:nvPicPr>
        <p:blipFill>
          <a:blip r:embed="rId3"/>
          <a:stretch>
            <a:fillRect/>
          </a:stretch>
        </p:blipFill>
        <p:spPr>
          <a:xfrm>
            <a:off x="4767728" y="1283783"/>
            <a:ext cx="7131728" cy="4293158"/>
          </a:xfrm>
        </p:spPr>
      </p:pic>
      <p:pic>
        <p:nvPicPr>
          <p:cNvPr id="5" name="Picture 4" descr="A clay pot with two handles&#10;&#10;Description automatically generated">
            <a:extLst>
              <a:ext uri="{FF2B5EF4-FFF2-40B4-BE49-F238E27FC236}">
                <a16:creationId xmlns:a16="http://schemas.microsoft.com/office/drawing/2014/main" id="{3CBDF4FF-B380-CAA8-7137-BE3931BA8C36}"/>
              </a:ext>
            </a:extLst>
          </p:cNvPr>
          <p:cNvPicPr>
            <a:picLocks noChangeAspect="1"/>
          </p:cNvPicPr>
          <p:nvPr/>
        </p:nvPicPr>
        <p:blipFill>
          <a:blip r:embed="rId4"/>
          <a:stretch>
            <a:fillRect/>
          </a:stretch>
        </p:blipFill>
        <p:spPr>
          <a:xfrm>
            <a:off x="1006446" y="2242127"/>
            <a:ext cx="4076700" cy="3276600"/>
          </a:xfrm>
          <a:prstGeom prst="rect">
            <a:avLst/>
          </a:prstGeom>
        </p:spPr>
      </p:pic>
    </p:spTree>
    <p:extLst>
      <p:ext uri="{BB962C8B-B14F-4D97-AF65-F5344CB8AC3E}">
        <p14:creationId xmlns:p14="http://schemas.microsoft.com/office/powerpoint/2010/main" val="2868637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5345B-007C-A0CC-3543-8EF5D0C98ED2}"/>
              </a:ext>
            </a:extLst>
          </p:cNvPr>
          <p:cNvSpPr>
            <a:spLocks noGrp="1"/>
          </p:cNvSpPr>
          <p:nvPr>
            <p:ph type="title"/>
          </p:nvPr>
        </p:nvSpPr>
        <p:spPr/>
        <p:txBody>
          <a:bodyPr/>
          <a:lstStyle/>
          <a:p>
            <a:r>
              <a:rPr lang="en-US">
                <a:solidFill>
                  <a:schemeClr val="bg1"/>
                </a:solidFill>
              </a:rPr>
              <a:t>Future Direction</a:t>
            </a:r>
          </a:p>
        </p:txBody>
      </p:sp>
      <p:sp>
        <p:nvSpPr>
          <p:cNvPr id="3" name="Content Placeholder 2">
            <a:extLst>
              <a:ext uri="{FF2B5EF4-FFF2-40B4-BE49-F238E27FC236}">
                <a16:creationId xmlns:a16="http://schemas.microsoft.com/office/drawing/2014/main" id="{9B102E6C-8184-BB71-9E1E-67411D83CDDF}"/>
              </a:ext>
            </a:extLst>
          </p:cNvPr>
          <p:cNvSpPr>
            <a:spLocks noGrp="1"/>
          </p:cNvSpPr>
          <p:nvPr>
            <p:ph idx="1"/>
          </p:nvPr>
        </p:nvSpPr>
        <p:spPr/>
        <p:txBody>
          <a:bodyPr vert="horz" lIns="91440" tIns="45720" rIns="91440" bIns="45720" rtlCol="0" anchor="t">
            <a:normAutofit/>
          </a:bodyPr>
          <a:lstStyle/>
          <a:p>
            <a:r>
              <a:rPr lang="en-US" dirty="0">
                <a:solidFill>
                  <a:schemeClr val="bg1"/>
                </a:solidFill>
                <a:latin typeface="Times New Roman"/>
                <a:ea typeface="+mn-lt"/>
                <a:cs typeface="+mn-lt"/>
              </a:rPr>
              <a:t>Further fine-tuning efforts include:</a:t>
            </a:r>
          </a:p>
          <a:p>
            <a:pPr lvl="1">
              <a:buFont typeface="Courier New" panose="020B0604020202020204" pitchFamily="34" charset="0"/>
              <a:buChar char="o"/>
            </a:pPr>
            <a:r>
              <a:rPr lang="en-US" dirty="0">
                <a:solidFill>
                  <a:schemeClr val="bg1"/>
                </a:solidFill>
                <a:latin typeface="Times New Roman"/>
                <a:ea typeface="+mn-lt"/>
                <a:cs typeface="+mn-lt"/>
              </a:rPr>
              <a:t>Continuously refining the model, as additional fine-tuning generally improves performance.</a:t>
            </a:r>
          </a:p>
          <a:p>
            <a:pPr lvl="1">
              <a:buFont typeface="Courier New" panose="020B0604020202020204" pitchFamily="34" charset="0"/>
              <a:buChar char="o"/>
            </a:pPr>
            <a:r>
              <a:rPr lang="en-US" dirty="0">
                <a:solidFill>
                  <a:schemeClr val="bg1"/>
                </a:solidFill>
                <a:latin typeface="Times New Roman"/>
                <a:ea typeface="+mn-lt"/>
                <a:cs typeface="+mn-lt"/>
              </a:rPr>
              <a:t>Collaborating with curators to draft sample responses, enabling the chatbot to better interpret and present image information.</a:t>
            </a:r>
          </a:p>
          <a:p>
            <a:r>
              <a:rPr lang="en-US" dirty="0">
                <a:solidFill>
                  <a:schemeClr val="bg1"/>
                </a:solidFill>
                <a:latin typeface="Times New Roman"/>
                <a:ea typeface="+mn-lt"/>
                <a:cs typeface="+mn-lt"/>
              </a:rPr>
              <a:t>Exploring more flexible models, such as LLAMA or Hugging Face, to enhance adaptability and performance.</a:t>
            </a:r>
          </a:p>
          <a:p>
            <a:pPr lvl="1">
              <a:buFont typeface="Courier New" panose="020B0604020202020204" pitchFamily="34" charset="0"/>
              <a:buChar char="o"/>
            </a:pPr>
            <a:r>
              <a:rPr lang="en-US" dirty="0">
                <a:solidFill>
                  <a:schemeClr val="bg1"/>
                </a:solidFill>
                <a:latin typeface="Times New Roman"/>
                <a:ea typeface="+mn-lt"/>
                <a:cs typeface="+mn-lt"/>
              </a:rPr>
              <a:t>Narrowing the scope to a specific time period, genre, or bias type to improve the model's precision and focus.</a:t>
            </a:r>
            <a:endParaRPr lang="en-US">
              <a:solidFill>
                <a:schemeClr val="bg1"/>
              </a:solidFill>
              <a:latin typeface="Times New Roman"/>
              <a:cs typeface="Times New Roman"/>
            </a:endParaRPr>
          </a:p>
        </p:txBody>
      </p:sp>
    </p:spTree>
    <p:extLst>
      <p:ext uri="{BB962C8B-B14F-4D97-AF65-F5344CB8AC3E}">
        <p14:creationId xmlns:p14="http://schemas.microsoft.com/office/powerpoint/2010/main" val="19440861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0B56EBF7E786B449D5CE3E841429C1C" ma:contentTypeVersion="15" ma:contentTypeDescription="Create a new document." ma:contentTypeScope="" ma:versionID="19e5757b5827ce9fe6052853104d3bbd">
  <xsd:schema xmlns:xsd="http://www.w3.org/2001/XMLSchema" xmlns:xs="http://www.w3.org/2001/XMLSchema" xmlns:p="http://schemas.microsoft.com/office/2006/metadata/properties" xmlns:ns2="0c448995-6228-475d-a073-af3b7b1d8edf" xmlns:ns3="daf3b628-7ae7-4d6e-baf9-0bc1d29a0e53" targetNamespace="http://schemas.microsoft.com/office/2006/metadata/properties" ma:root="true" ma:fieldsID="b9f0c9ba02ed201cf01c69e3a4057814" ns2:_="" ns3:_="">
    <xsd:import namespace="0c448995-6228-475d-a073-af3b7b1d8edf"/>
    <xsd:import namespace="daf3b628-7ae7-4d6e-baf9-0bc1d29a0e53"/>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MediaServiceSearchPropertie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c448995-6228-475d-a073-af3b7b1d8ed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992fa3da-db31-45ba-92de-38f16e295a42"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ServiceLocation" ma:index="20" nillable="true" ma:displayName="Location" ma:indexed="true" ma:internalName="MediaServiceLocation"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element name="MediaLengthInSeconds" ma:index="22"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af3b628-7ae7-4d6e-baf9-0bc1d29a0e53"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c56b7c14-d3ff-4d06-8e3c-181b1a1e3c5a}" ma:internalName="TaxCatchAll" ma:showField="CatchAllData" ma:web="daf3b628-7ae7-4d6e-baf9-0bc1d29a0e5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c448995-6228-475d-a073-af3b7b1d8edf">
      <Terms xmlns="http://schemas.microsoft.com/office/infopath/2007/PartnerControls"/>
    </lcf76f155ced4ddcb4097134ff3c332f>
    <TaxCatchAll xmlns="daf3b628-7ae7-4d6e-baf9-0bc1d29a0e53" xsi:nil="true"/>
  </documentManagement>
</p:properties>
</file>

<file path=customXml/itemProps1.xml><?xml version="1.0" encoding="utf-8"?>
<ds:datastoreItem xmlns:ds="http://schemas.openxmlformats.org/officeDocument/2006/customXml" ds:itemID="{E21346AE-F4B5-4C9E-9722-055F5E65C82A}">
  <ds:schemaRefs>
    <ds:schemaRef ds:uri="0c448995-6228-475d-a073-af3b7b1d8edf"/>
    <ds:schemaRef ds:uri="daf3b628-7ae7-4d6e-baf9-0bc1d29a0e5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98F7F0E-76BE-4295-9D93-081901D00162}">
  <ds:schemaRefs>
    <ds:schemaRef ds:uri="http://schemas.microsoft.com/sharepoint/v3/contenttype/forms"/>
  </ds:schemaRefs>
</ds:datastoreItem>
</file>

<file path=customXml/itemProps3.xml><?xml version="1.0" encoding="utf-8"?>
<ds:datastoreItem xmlns:ds="http://schemas.openxmlformats.org/officeDocument/2006/customXml" ds:itemID="{4FCB338F-7B9C-4447-B0CD-4605D21C562D}">
  <ds:schemaRefs>
    <ds:schemaRef ds:uri="0c448995-6228-475d-a073-af3b7b1d8edf"/>
    <ds:schemaRef ds:uri="daf3b628-7ae7-4d6e-baf9-0bc1d29a0e5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6</Notes>
  <HiddenSlides>1</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Group M4 </vt:lpstr>
      <vt:lpstr>Team </vt:lpstr>
      <vt:lpstr>Team </vt:lpstr>
      <vt:lpstr>Problem Space</vt:lpstr>
      <vt:lpstr>Project Methodology</vt:lpstr>
      <vt:lpstr>Project Outcome</vt:lpstr>
      <vt:lpstr>Sample Object 246 Kantharos</vt:lpstr>
      <vt:lpstr>Future Direction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Ottolin, Tommy</dc:creator>
  <cp:revision>216</cp:revision>
  <dcterms:created xsi:type="dcterms:W3CDTF">2024-10-08T21:08:25Z</dcterms:created>
  <dcterms:modified xsi:type="dcterms:W3CDTF">2025-12-03T20:26:08Z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0x010100F0B56EBF7E786B449D5CE3E841429C1C</vt:lpwstr>
  </property>
  <property fmtid="{D5CDD505-2E9C-101B-9397-08002B2CF9AE}" pid="3" name="MediaServiceImageTags">
    <vt:lpwstr/>
  </property>
</Properties>
</file>